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2" r:id="rId5"/>
    <p:sldMasterId id="2147483734" r:id="rId6"/>
    <p:sldMasterId id="2147483747" r:id="rId7"/>
  </p:sldMasterIdLst>
  <p:notesMasterIdLst>
    <p:notesMasterId r:id="rId31"/>
  </p:notesMasterIdLst>
  <p:sldIdLst>
    <p:sldId id="1037" r:id="rId8"/>
    <p:sldId id="1038" r:id="rId9"/>
    <p:sldId id="993" r:id="rId10"/>
    <p:sldId id="1018" r:id="rId11"/>
    <p:sldId id="1021" r:id="rId12"/>
    <p:sldId id="1007" r:id="rId13"/>
    <p:sldId id="1024" r:id="rId14"/>
    <p:sldId id="1022" r:id="rId15"/>
    <p:sldId id="1016" r:id="rId16"/>
    <p:sldId id="1005" r:id="rId17"/>
    <p:sldId id="1017" r:id="rId18"/>
    <p:sldId id="1040" r:id="rId19"/>
    <p:sldId id="1025" r:id="rId20"/>
    <p:sldId id="534" r:id="rId21"/>
    <p:sldId id="1019" r:id="rId22"/>
    <p:sldId id="994" r:id="rId23"/>
    <p:sldId id="1020" r:id="rId24"/>
    <p:sldId id="1028" r:id="rId25"/>
    <p:sldId id="1033" r:id="rId26"/>
    <p:sldId id="1042" r:id="rId27"/>
    <p:sldId id="364" r:id="rId28"/>
    <p:sldId id="1045" r:id="rId29"/>
    <p:sldId id="102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79E57-5F81-4DFB-81BB-A4CF0258A344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F3D075CB-81DD-4742-8252-705FE701ED0C}">
      <dgm:prSet/>
      <dgm:spPr/>
      <dgm:t>
        <a:bodyPr/>
        <a:lstStyle/>
        <a:p>
          <a:pPr rtl="0"/>
          <a:r>
            <a:rPr lang="en-AU" dirty="0">
              <a:latin typeface="Palatino Linotype" panose="02040502050505030304" pitchFamily="18" charset="0"/>
              <a:cs typeface="Arial" panose="020B0604020202020204" pitchFamily="34" charset="0"/>
            </a:rPr>
            <a:t>The shadow economy: what is it?</a:t>
          </a:r>
        </a:p>
      </dgm:t>
    </dgm:pt>
    <dgm:pt modelId="{80CCD2AB-6143-4B83-A06D-4D97019AC6E4}" type="parTrans" cxnId="{D64972F0-92E4-4357-9AFF-6CBFA5B31739}">
      <dgm:prSet/>
      <dgm:spPr/>
      <dgm:t>
        <a:bodyPr/>
        <a:lstStyle/>
        <a:p>
          <a:endParaRPr lang="en-AU"/>
        </a:p>
      </dgm:t>
    </dgm:pt>
    <dgm:pt modelId="{1D18B93A-BB3F-4563-9F2A-0E5A2454BFB3}" type="sibTrans" cxnId="{D64972F0-92E4-4357-9AFF-6CBFA5B31739}">
      <dgm:prSet/>
      <dgm:spPr/>
      <dgm:t>
        <a:bodyPr/>
        <a:lstStyle/>
        <a:p>
          <a:endParaRPr lang="en-AU"/>
        </a:p>
      </dgm:t>
    </dgm:pt>
    <dgm:pt modelId="{ECC3BFEB-CD61-4CF1-AEC2-1B3D8572A57E}">
      <dgm:prSet/>
      <dgm:spPr/>
      <dgm:t>
        <a:bodyPr/>
        <a:lstStyle/>
        <a:p>
          <a:pPr rtl="0"/>
          <a:r>
            <a:rPr lang="en-AU" dirty="0">
              <a:latin typeface="Palatino Linotype" panose="02040502050505030304" pitchFamily="18" charset="0"/>
              <a:cs typeface="Arial" panose="020B0604020202020204" pitchFamily="34" charset="0"/>
            </a:rPr>
            <a:t>Some international comparisons</a:t>
          </a:r>
        </a:p>
      </dgm:t>
    </dgm:pt>
    <dgm:pt modelId="{12E88CF4-D427-4F9D-9678-7938A76AA833}" type="parTrans" cxnId="{95523203-2435-4DEF-9FB8-D15964336A17}">
      <dgm:prSet/>
      <dgm:spPr/>
      <dgm:t>
        <a:bodyPr/>
        <a:lstStyle/>
        <a:p>
          <a:endParaRPr lang="en-AU"/>
        </a:p>
      </dgm:t>
    </dgm:pt>
    <dgm:pt modelId="{A178E7E9-C136-4D9A-98B2-2821421E52F6}" type="sibTrans" cxnId="{95523203-2435-4DEF-9FB8-D15964336A17}">
      <dgm:prSet/>
      <dgm:spPr/>
      <dgm:t>
        <a:bodyPr/>
        <a:lstStyle/>
        <a:p>
          <a:endParaRPr lang="en-AU"/>
        </a:p>
      </dgm:t>
    </dgm:pt>
    <dgm:pt modelId="{3CDE1DBB-D925-4A60-937D-4C98813B7A4A}">
      <dgm:prSet/>
      <dgm:spPr/>
      <dgm:t>
        <a:bodyPr/>
        <a:lstStyle/>
        <a:p>
          <a:pPr rtl="0"/>
          <a:r>
            <a:rPr lang="en-AU" dirty="0">
              <a:latin typeface="Palatino Linotype" panose="02040502050505030304" pitchFamily="18" charset="0"/>
              <a:cs typeface="Arial" panose="020B0604020202020204" pitchFamily="34" charset="0"/>
            </a:rPr>
            <a:t>The Australian experience</a:t>
          </a:r>
        </a:p>
      </dgm:t>
    </dgm:pt>
    <dgm:pt modelId="{9D7F6E93-DB0F-479E-B998-7001DB9DEC22}" type="parTrans" cxnId="{2480E2DA-DFAA-4430-88D4-8AB9BB7C5969}">
      <dgm:prSet/>
      <dgm:spPr/>
      <dgm:t>
        <a:bodyPr/>
        <a:lstStyle/>
        <a:p>
          <a:endParaRPr lang="en-AU"/>
        </a:p>
      </dgm:t>
    </dgm:pt>
    <dgm:pt modelId="{2E6AF9AF-8DCD-469A-9581-EEFC6ABFE804}" type="sibTrans" cxnId="{2480E2DA-DFAA-4430-88D4-8AB9BB7C5969}">
      <dgm:prSet/>
      <dgm:spPr/>
      <dgm:t>
        <a:bodyPr/>
        <a:lstStyle/>
        <a:p>
          <a:endParaRPr lang="en-AU"/>
        </a:p>
      </dgm:t>
    </dgm:pt>
    <dgm:pt modelId="{D83AA005-98E6-470D-ADA2-653A6C206D54}">
      <dgm:prSet/>
      <dgm:spPr/>
      <dgm:t>
        <a:bodyPr/>
        <a:lstStyle/>
        <a:p>
          <a:pPr rtl="0"/>
          <a:r>
            <a:rPr lang="en-AU" dirty="0">
              <a:latin typeface="Palatino Linotype" panose="02040502050505030304" pitchFamily="18" charset="0"/>
              <a:cs typeface="Arial" panose="020B0604020202020204" pitchFamily="34" charset="0"/>
            </a:rPr>
            <a:t>Recent reforms and emerging issues</a:t>
          </a:r>
        </a:p>
      </dgm:t>
    </dgm:pt>
    <dgm:pt modelId="{C9A13223-51B3-46E0-BE6E-E5E6C85C2765}" type="parTrans" cxnId="{D4D59E85-54E5-48FE-BEB3-6084B07935FE}">
      <dgm:prSet/>
      <dgm:spPr/>
      <dgm:t>
        <a:bodyPr/>
        <a:lstStyle/>
        <a:p>
          <a:endParaRPr lang="en-AU"/>
        </a:p>
      </dgm:t>
    </dgm:pt>
    <dgm:pt modelId="{F3A81C81-CFD3-4856-A8E5-DEB7E8C38191}" type="sibTrans" cxnId="{D4D59E85-54E5-48FE-BEB3-6084B07935FE}">
      <dgm:prSet/>
      <dgm:spPr/>
      <dgm:t>
        <a:bodyPr/>
        <a:lstStyle/>
        <a:p>
          <a:endParaRPr lang="en-AU"/>
        </a:p>
      </dgm:t>
    </dgm:pt>
    <dgm:pt modelId="{3807B8F8-1DF9-4B13-B617-A676F82109EE}">
      <dgm:prSet/>
      <dgm:spPr/>
      <dgm:t>
        <a:bodyPr/>
        <a:lstStyle/>
        <a:p>
          <a:pPr rtl="0"/>
          <a:r>
            <a:rPr lang="en-AU" dirty="0">
              <a:latin typeface="Palatino Linotype" panose="02040502050505030304" pitchFamily="18" charset="0"/>
              <a:cs typeface="Arial" panose="020B0604020202020204" pitchFamily="34" charset="0"/>
            </a:rPr>
            <a:t>What happens after </a:t>
          </a:r>
          <a:r>
            <a:rPr lang="en-AU" dirty="0" err="1">
              <a:latin typeface="Palatino Linotype" panose="02040502050505030304" pitchFamily="18" charset="0"/>
              <a:cs typeface="Arial" panose="020B0604020202020204" pitchFamily="34" charset="0"/>
            </a:rPr>
            <a:t>Covid</a:t>
          </a:r>
          <a:r>
            <a:rPr lang="en-AU" dirty="0">
              <a:latin typeface="Palatino Linotype" panose="02040502050505030304" pitchFamily="18" charset="0"/>
            </a:rPr>
            <a:t>?</a:t>
          </a:r>
        </a:p>
      </dgm:t>
    </dgm:pt>
    <dgm:pt modelId="{4B89105E-D3FA-401D-B0C0-620A70873A30}" type="parTrans" cxnId="{F50D52B8-8140-4CAE-AE70-597B7F90416C}">
      <dgm:prSet/>
      <dgm:spPr/>
      <dgm:t>
        <a:bodyPr/>
        <a:lstStyle/>
        <a:p>
          <a:endParaRPr lang="en-AU"/>
        </a:p>
      </dgm:t>
    </dgm:pt>
    <dgm:pt modelId="{4F5DC19E-BDFD-438F-A069-90A7DE7D92B8}" type="sibTrans" cxnId="{F50D52B8-8140-4CAE-AE70-597B7F90416C}">
      <dgm:prSet/>
      <dgm:spPr/>
      <dgm:t>
        <a:bodyPr/>
        <a:lstStyle/>
        <a:p>
          <a:endParaRPr lang="en-AU"/>
        </a:p>
      </dgm:t>
    </dgm:pt>
    <dgm:pt modelId="{F5ED55C6-3AD3-4FD7-9D75-0592E532F8E7}" type="pres">
      <dgm:prSet presAssocID="{3B279E57-5F81-4DFB-81BB-A4CF0258A344}" presName="linearFlow" presStyleCnt="0">
        <dgm:presLayoutVars>
          <dgm:dir/>
          <dgm:resizeHandles val="exact"/>
        </dgm:presLayoutVars>
      </dgm:prSet>
      <dgm:spPr/>
    </dgm:pt>
    <dgm:pt modelId="{CA9F0BA0-444B-494E-87F4-BF46A6F746E5}" type="pres">
      <dgm:prSet presAssocID="{F3D075CB-81DD-4742-8252-705FE701ED0C}" presName="composite" presStyleCnt="0"/>
      <dgm:spPr/>
    </dgm:pt>
    <dgm:pt modelId="{69E38AC8-9EAD-4D5B-9672-C1966050B89F}" type="pres">
      <dgm:prSet presAssocID="{F3D075CB-81DD-4742-8252-705FE701ED0C}" presName="imgShp" presStyleLbl="fgImgPlace1" presStyleIdx="0" presStyleCnt="5" custLinFactNeighborX="-96257"/>
      <dgm:spPr/>
    </dgm:pt>
    <dgm:pt modelId="{3D64FAF3-668D-42E8-8256-368C6FD13E02}" type="pres">
      <dgm:prSet presAssocID="{F3D075CB-81DD-4742-8252-705FE701ED0C}" presName="txShp" presStyleLbl="node1" presStyleIdx="0" presStyleCnt="5" custScaleX="122649">
        <dgm:presLayoutVars>
          <dgm:bulletEnabled val="1"/>
        </dgm:presLayoutVars>
      </dgm:prSet>
      <dgm:spPr/>
    </dgm:pt>
    <dgm:pt modelId="{A214B0BB-F89F-4EB4-8C23-8055D6F0591B}" type="pres">
      <dgm:prSet presAssocID="{1D18B93A-BB3F-4563-9F2A-0E5A2454BFB3}" presName="spacing" presStyleCnt="0"/>
      <dgm:spPr/>
    </dgm:pt>
    <dgm:pt modelId="{8621AC58-484D-4B28-A982-9D95A06DBECB}" type="pres">
      <dgm:prSet presAssocID="{ECC3BFEB-CD61-4CF1-AEC2-1B3D8572A57E}" presName="composite" presStyleCnt="0"/>
      <dgm:spPr/>
    </dgm:pt>
    <dgm:pt modelId="{43C7EAD1-8E76-4C23-9E7B-6DF1EBBC4074}" type="pres">
      <dgm:prSet presAssocID="{ECC3BFEB-CD61-4CF1-AEC2-1B3D8572A57E}" presName="imgShp" presStyleLbl="fgImgPlace1" presStyleIdx="1" presStyleCnt="5" custLinFactNeighborX="-96257"/>
      <dgm:spPr/>
    </dgm:pt>
    <dgm:pt modelId="{11C7089B-94A7-4F8A-9347-A108E34284E1}" type="pres">
      <dgm:prSet presAssocID="{ECC3BFEB-CD61-4CF1-AEC2-1B3D8572A57E}" presName="txShp" presStyleLbl="node1" presStyleIdx="1" presStyleCnt="5" custScaleX="122649">
        <dgm:presLayoutVars>
          <dgm:bulletEnabled val="1"/>
        </dgm:presLayoutVars>
      </dgm:prSet>
      <dgm:spPr/>
    </dgm:pt>
    <dgm:pt modelId="{958650A0-AFF3-4C63-9683-682AAB7ED020}" type="pres">
      <dgm:prSet presAssocID="{A178E7E9-C136-4D9A-98B2-2821421E52F6}" presName="spacing" presStyleCnt="0"/>
      <dgm:spPr/>
    </dgm:pt>
    <dgm:pt modelId="{39D367D6-66C9-433E-8208-A9FAD8AEAD5F}" type="pres">
      <dgm:prSet presAssocID="{3CDE1DBB-D925-4A60-937D-4C98813B7A4A}" presName="composite" presStyleCnt="0"/>
      <dgm:spPr/>
    </dgm:pt>
    <dgm:pt modelId="{668E1BE2-4686-4C43-99B6-E186A2DD0038}" type="pres">
      <dgm:prSet presAssocID="{3CDE1DBB-D925-4A60-937D-4C98813B7A4A}" presName="imgShp" presStyleLbl="fgImgPlace1" presStyleIdx="2" presStyleCnt="5" custLinFactNeighborX="-96257"/>
      <dgm:spPr/>
    </dgm:pt>
    <dgm:pt modelId="{AA4AF1B9-A7CB-4BC9-87F8-97C826053AA1}" type="pres">
      <dgm:prSet presAssocID="{3CDE1DBB-D925-4A60-937D-4C98813B7A4A}" presName="txShp" presStyleLbl="node1" presStyleIdx="2" presStyleCnt="5" custScaleX="122649">
        <dgm:presLayoutVars>
          <dgm:bulletEnabled val="1"/>
        </dgm:presLayoutVars>
      </dgm:prSet>
      <dgm:spPr/>
    </dgm:pt>
    <dgm:pt modelId="{511056BE-51DC-42A0-8F76-27F93DD469AB}" type="pres">
      <dgm:prSet presAssocID="{2E6AF9AF-8DCD-469A-9581-EEFC6ABFE804}" presName="spacing" presStyleCnt="0"/>
      <dgm:spPr/>
    </dgm:pt>
    <dgm:pt modelId="{1F45F339-6C5A-45AE-801E-2C114BC9AD81}" type="pres">
      <dgm:prSet presAssocID="{D83AA005-98E6-470D-ADA2-653A6C206D54}" presName="composite" presStyleCnt="0"/>
      <dgm:spPr/>
    </dgm:pt>
    <dgm:pt modelId="{6DA329F9-B827-494B-AE2B-50DE12AC8B3A}" type="pres">
      <dgm:prSet presAssocID="{D83AA005-98E6-470D-ADA2-653A6C206D54}" presName="imgShp" presStyleLbl="fgImgPlace1" presStyleIdx="3" presStyleCnt="5" custLinFactNeighborX="-96257"/>
      <dgm:spPr/>
    </dgm:pt>
    <dgm:pt modelId="{07A9AB95-2308-4CE4-A2B1-37A894BF4715}" type="pres">
      <dgm:prSet presAssocID="{D83AA005-98E6-470D-ADA2-653A6C206D54}" presName="txShp" presStyleLbl="node1" presStyleIdx="3" presStyleCnt="5" custScaleX="122649">
        <dgm:presLayoutVars>
          <dgm:bulletEnabled val="1"/>
        </dgm:presLayoutVars>
      </dgm:prSet>
      <dgm:spPr/>
    </dgm:pt>
    <dgm:pt modelId="{E40C5450-4C6F-4D05-AC51-BF9A8BB58E6A}" type="pres">
      <dgm:prSet presAssocID="{F3A81C81-CFD3-4856-A8E5-DEB7E8C38191}" presName="spacing" presStyleCnt="0"/>
      <dgm:spPr/>
    </dgm:pt>
    <dgm:pt modelId="{03422089-9B1F-4008-AF90-4CEB73ACDA54}" type="pres">
      <dgm:prSet presAssocID="{3807B8F8-1DF9-4B13-B617-A676F82109EE}" presName="composite" presStyleCnt="0"/>
      <dgm:spPr/>
    </dgm:pt>
    <dgm:pt modelId="{85A76325-C6A1-45CA-ACB4-183CFB9B14A9}" type="pres">
      <dgm:prSet presAssocID="{3807B8F8-1DF9-4B13-B617-A676F82109EE}" presName="imgShp" presStyleLbl="fgImgPlace1" presStyleIdx="4" presStyleCnt="5" custLinFactNeighborX="-96257"/>
      <dgm:spPr/>
    </dgm:pt>
    <dgm:pt modelId="{55748A9F-B1C8-4214-8370-F5F61FB6250B}" type="pres">
      <dgm:prSet presAssocID="{3807B8F8-1DF9-4B13-B617-A676F82109EE}" presName="txShp" presStyleLbl="node1" presStyleIdx="4" presStyleCnt="5" custScaleX="122649">
        <dgm:presLayoutVars>
          <dgm:bulletEnabled val="1"/>
        </dgm:presLayoutVars>
      </dgm:prSet>
      <dgm:spPr/>
    </dgm:pt>
  </dgm:ptLst>
  <dgm:cxnLst>
    <dgm:cxn modelId="{95523203-2435-4DEF-9FB8-D15964336A17}" srcId="{3B279E57-5F81-4DFB-81BB-A4CF0258A344}" destId="{ECC3BFEB-CD61-4CF1-AEC2-1B3D8572A57E}" srcOrd="1" destOrd="0" parTransId="{12E88CF4-D427-4F9D-9678-7938A76AA833}" sibTransId="{A178E7E9-C136-4D9A-98B2-2821421E52F6}"/>
    <dgm:cxn modelId="{AE8EE03A-56F9-4CF4-9A83-D013B536FD5C}" type="presOf" srcId="{D83AA005-98E6-470D-ADA2-653A6C206D54}" destId="{07A9AB95-2308-4CE4-A2B1-37A894BF4715}" srcOrd="0" destOrd="0" presId="urn:microsoft.com/office/officeart/2005/8/layout/vList3"/>
    <dgm:cxn modelId="{F2E0AE5B-2A59-48EF-B18E-9E7703565BFE}" type="presOf" srcId="{3CDE1DBB-D925-4A60-937D-4C98813B7A4A}" destId="{AA4AF1B9-A7CB-4BC9-87F8-97C826053AA1}" srcOrd="0" destOrd="0" presId="urn:microsoft.com/office/officeart/2005/8/layout/vList3"/>
    <dgm:cxn modelId="{D4D59E85-54E5-48FE-BEB3-6084B07935FE}" srcId="{3B279E57-5F81-4DFB-81BB-A4CF0258A344}" destId="{D83AA005-98E6-470D-ADA2-653A6C206D54}" srcOrd="3" destOrd="0" parTransId="{C9A13223-51B3-46E0-BE6E-E5E6C85C2765}" sibTransId="{F3A81C81-CFD3-4856-A8E5-DEB7E8C38191}"/>
    <dgm:cxn modelId="{CB628AB2-097C-4361-8088-CF82A2A4FC4D}" type="presOf" srcId="{ECC3BFEB-CD61-4CF1-AEC2-1B3D8572A57E}" destId="{11C7089B-94A7-4F8A-9347-A108E34284E1}" srcOrd="0" destOrd="0" presId="urn:microsoft.com/office/officeart/2005/8/layout/vList3"/>
    <dgm:cxn modelId="{F50D52B8-8140-4CAE-AE70-597B7F90416C}" srcId="{3B279E57-5F81-4DFB-81BB-A4CF0258A344}" destId="{3807B8F8-1DF9-4B13-B617-A676F82109EE}" srcOrd="4" destOrd="0" parTransId="{4B89105E-D3FA-401D-B0C0-620A70873A30}" sibTransId="{4F5DC19E-BDFD-438F-A069-90A7DE7D92B8}"/>
    <dgm:cxn modelId="{304A84CF-BCA1-4211-A3A7-E2BF304B2292}" type="presOf" srcId="{3B279E57-5F81-4DFB-81BB-A4CF0258A344}" destId="{F5ED55C6-3AD3-4FD7-9D75-0592E532F8E7}" srcOrd="0" destOrd="0" presId="urn:microsoft.com/office/officeart/2005/8/layout/vList3"/>
    <dgm:cxn modelId="{2F0211D7-B503-4309-9AD9-E04C232337E0}" type="presOf" srcId="{3807B8F8-1DF9-4B13-B617-A676F82109EE}" destId="{55748A9F-B1C8-4214-8370-F5F61FB6250B}" srcOrd="0" destOrd="0" presId="urn:microsoft.com/office/officeart/2005/8/layout/vList3"/>
    <dgm:cxn modelId="{2480E2DA-DFAA-4430-88D4-8AB9BB7C5969}" srcId="{3B279E57-5F81-4DFB-81BB-A4CF0258A344}" destId="{3CDE1DBB-D925-4A60-937D-4C98813B7A4A}" srcOrd="2" destOrd="0" parTransId="{9D7F6E93-DB0F-479E-B998-7001DB9DEC22}" sibTransId="{2E6AF9AF-8DCD-469A-9581-EEFC6ABFE804}"/>
    <dgm:cxn modelId="{D64972F0-92E4-4357-9AFF-6CBFA5B31739}" srcId="{3B279E57-5F81-4DFB-81BB-A4CF0258A344}" destId="{F3D075CB-81DD-4742-8252-705FE701ED0C}" srcOrd="0" destOrd="0" parTransId="{80CCD2AB-6143-4B83-A06D-4D97019AC6E4}" sibTransId="{1D18B93A-BB3F-4563-9F2A-0E5A2454BFB3}"/>
    <dgm:cxn modelId="{82B936F8-94CC-4B42-8FBE-20CDC5540C63}" type="presOf" srcId="{F3D075CB-81DD-4742-8252-705FE701ED0C}" destId="{3D64FAF3-668D-42E8-8256-368C6FD13E02}" srcOrd="0" destOrd="0" presId="urn:microsoft.com/office/officeart/2005/8/layout/vList3"/>
    <dgm:cxn modelId="{A84EC2DA-E256-4AF2-9879-0002C049216D}" type="presParOf" srcId="{F5ED55C6-3AD3-4FD7-9D75-0592E532F8E7}" destId="{CA9F0BA0-444B-494E-87F4-BF46A6F746E5}" srcOrd="0" destOrd="0" presId="urn:microsoft.com/office/officeart/2005/8/layout/vList3"/>
    <dgm:cxn modelId="{2D2108B8-8672-4E97-9E33-74479EFE59E1}" type="presParOf" srcId="{CA9F0BA0-444B-494E-87F4-BF46A6F746E5}" destId="{69E38AC8-9EAD-4D5B-9672-C1966050B89F}" srcOrd="0" destOrd="0" presId="urn:microsoft.com/office/officeart/2005/8/layout/vList3"/>
    <dgm:cxn modelId="{8918A6F0-E62E-4D31-AFD0-BED390BC105F}" type="presParOf" srcId="{CA9F0BA0-444B-494E-87F4-BF46A6F746E5}" destId="{3D64FAF3-668D-42E8-8256-368C6FD13E02}" srcOrd="1" destOrd="0" presId="urn:microsoft.com/office/officeart/2005/8/layout/vList3"/>
    <dgm:cxn modelId="{3F2F95C2-6FBE-40F9-A09F-73E3D06BC7C4}" type="presParOf" srcId="{F5ED55C6-3AD3-4FD7-9D75-0592E532F8E7}" destId="{A214B0BB-F89F-4EB4-8C23-8055D6F0591B}" srcOrd="1" destOrd="0" presId="urn:microsoft.com/office/officeart/2005/8/layout/vList3"/>
    <dgm:cxn modelId="{F930289D-E259-43D9-A1CC-A95773F76196}" type="presParOf" srcId="{F5ED55C6-3AD3-4FD7-9D75-0592E532F8E7}" destId="{8621AC58-484D-4B28-A982-9D95A06DBECB}" srcOrd="2" destOrd="0" presId="urn:microsoft.com/office/officeart/2005/8/layout/vList3"/>
    <dgm:cxn modelId="{9B17CC8A-9F72-4930-A384-173FA1248983}" type="presParOf" srcId="{8621AC58-484D-4B28-A982-9D95A06DBECB}" destId="{43C7EAD1-8E76-4C23-9E7B-6DF1EBBC4074}" srcOrd="0" destOrd="0" presId="urn:microsoft.com/office/officeart/2005/8/layout/vList3"/>
    <dgm:cxn modelId="{5B506E9D-0BA8-4767-AE34-E659B8E38E3E}" type="presParOf" srcId="{8621AC58-484D-4B28-A982-9D95A06DBECB}" destId="{11C7089B-94A7-4F8A-9347-A108E34284E1}" srcOrd="1" destOrd="0" presId="urn:microsoft.com/office/officeart/2005/8/layout/vList3"/>
    <dgm:cxn modelId="{C6C7F8B3-B15F-4BDF-A345-82572188D5E2}" type="presParOf" srcId="{F5ED55C6-3AD3-4FD7-9D75-0592E532F8E7}" destId="{958650A0-AFF3-4C63-9683-682AAB7ED020}" srcOrd="3" destOrd="0" presId="urn:microsoft.com/office/officeart/2005/8/layout/vList3"/>
    <dgm:cxn modelId="{232F63C1-8322-469A-97F1-AF241231FB13}" type="presParOf" srcId="{F5ED55C6-3AD3-4FD7-9D75-0592E532F8E7}" destId="{39D367D6-66C9-433E-8208-A9FAD8AEAD5F}" srcOrd="4" destOrd="0" presId="urn:microsoft.com/office/officeart/2005/8/layout/vList3"/>
    <dgm:cxn modelId="{E839F2BC-1CC9-460B-B093-766CBB3B1E07}" type="presParOf" srcId="{39D367D6-66C9-433E-8208-A9FAD8AEAD5F}" destId="{668E1BE2-4686-4C43-99B6-E186A2DD0038}" srcOrd="0" destOrd="0" presId="urn:microsoft.com/office/officeart/2005/8/layout/vList3"/>
    <dgm:cxn modelId="{3E6CF0CF-2989-42BA-81FD-59F1FDACB3AD}" type="presParOf" srcId="{39D367D6-66C9-433E-8208-A9FAD8AEAD5F}" destId="{AA4AF1B9-A7CB-4BC9-87F8-97C826053AA1}" srcOrd="1" destOrd="0" presId="urn:microsoft.com/office/officeart/2005/8/layout/vList3"/>
    <dgm:cxn modelId="{68C0423B-9F5C-43BF-8A2D-2336549AA75E}" type="presParOf" srcId="{F5ED55C6-3AD3-4FD7-9D75-0592E532F8E7}" destId="{511056BE-51DC-42A0-8F76-27F93DD469AB}" srcOrd="5" destOrd="0" presId="urn:microsoft.com/office/officeart/2005/8/layout/vList3"/>
    <dgm:cxn modelId="{4EC02CE3-5BD1-488B-9500-3D6CDC4B979D}" type="presParOf" srcId="{F5ED55C6-3AD3-4FD7-9D75-0592E532F8E7}" destId="{1F45F339-6C5A-45AE-801E-2C114BC9AD81}" srcOrd="6" destOrd="0" presId="urn:microsoft.com/office/officeart/2005/8/layout/vList3"/>
    <dgm:cxn modelId="{CA78DD17-57C9-4BDD-984A-6019DFC66CD1}" type="presParOf" srcId="{1F45F339-6C5A-45AE-801E-2C114BC9AD81}" destId="{6DA329F9-B827-494B-AE2B-50DE12AC8B3A}" srcOrd="0" destOrd="0" presId="urn:microsoft.com/office/officeart/2005/8/layout/vList3"/>
    <dgm:cxn modelId="{AFD16F14-85AB-45B0-8327-27D879E2579D}" type="presParOf" srcId="{1F45F339-6C5A-45AE-801E-2C114BC9AD81}" destId="{07A9AB95-2308-4CE4-A2B1-37A894BF4715}" srcOrd="1" destOrd="0" presId="urn:microsoft.com/office/officeart/2005/8/layout/vList3"/>
    <dgm:cxn modelId="{D32E8C2F-895C-48DA-968D-B4718CA8E68D}" type="presParOf" srcId="{F5ED55C6-3AD3-4FD7-9D75-0592E532F8E7}" destId="{E40C5450-4C6F-4D05-AC51-BF9A8BB58E6A}" srcOrd="7" destOrd="0" presId="urn:microsoft.com/office/officeart/2005/8/layout/vList3"/>
    <dgm:cxn modelId="{DCEF3DEE-9125-49D2-BEE5-A475225DA5D2}" type="presParOf" srcId="{F5ED55C6-3AD3-4FD7-9D75-0592E532F8E7}" destId="{03422089-9B1F-4008-AF90-4CEB73ACDA54}" srcOrd="8" destOrd="0" presId="urn:microsoft.com/office/officeart/2005/8/layout/vList3"/>
    <dgm:cxn modelId="{97276D3A-D5FC-49A5-A335-BD75A96C79DD}" type="presParOf" srcId="{03422089-9B1F-4008-AF90-4CEB73ACDA54}" destId="{85A76325-C6A1-45CA-ACB4-183CFB9B14A9}" srcOrd="0" destOrd="0" presId="urn:microsoft.com/office/officeart/2005/8/layout/vList3"/>
    <dgm:cxn modelId="{4F5F47A8-3FDC-4A1D-B532-8909ED46E59D}" type="presParOf" srcId="{03422089-9B1F-4008-AF90-4CEB73ACDA54}" destId="{55748A9F-B1C8-4214-8370-F5F61FB62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DAD13-D57B-473A-B17B-58965039F3D3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AU"/>
        </a:p>
      </dgm:t>
    </dgm:pt>
    <dgm:pt modelId="{6AA64400-49AA-41BE-AC61-EFD1B2DFFA97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More electronic banking?</a:t>
          </a:r>
          <a:endParaRPr lang="en-A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B78F3D-B0BF-44C4-A956-95603EC5E35D}" type="parTrans" cxnId="{764C3B70-AF54-4F89-856C-CF0307DB3302}">
      <dgm:prSet/>
      <dgm:spPr/>
      <dgm:t>
        <a:bodyPr/>
        <a:lstStyle/>
        <a:p>
          <a:endParaRPr lang="en-AU"/>
        </a:p>
      </dgm:t>
    </dgm:pt>
    <dgm:pt modelId="{F49DD946-699D-4D3E-954B-4C16AFF583B9}" type="sibTrans" cxnId="{764C3B70-AF54-4F89-856C-CF0307DB3302}">
      <dgm:prSet/>
      <dgm:spPr/>
      <dgm:t>
        <a:bodyPr/>
        <a:lstStyle/>
        <a:p>
          <a:endParaRPr lang="en-AU"/>
        </a:p>
      </dgm:t>
    </dgm:pt>
    <dgm:pt modelId="{0A767556-991B-43B6-88BE-93730E43098E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Reduced smuggling?</a:t>
          </a:r>
          <a:endParaRPr lang="en-A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B4F355-F5F1-4901-85A1-4B1CD3456588}" type="parTrans" cxnId="{8A06A875-0832-4B03-A3F8-AA8A9D174549}">
      <dgm:prSet/>
      <dgm:spPr/>
      <dgm:t>
        <a:bodyPr/>
        <a:lstStyle/>
        <a:p>
          <a:endParaRPr lang="en-AU"/>
        </a:p>
      </dgm:t>
    </dgm:pt>
    <dgm:pt modelId="{EA6F06D4-1F48-489B-9C52-AD39A994478A}" type="sibTrans" cxnId="{8A06A875-0832-4B03-A3F8-AA8A9D174549}">
      <dgm:prSet/>
      <dgm:spPr/>
      <dgm:t>
        <a:bodyPr/>
        <a:lstStyle/>
        <a:p>
          <a:endParaRPr lang="en-AU"/>
        </a:p>
      </dgm:t>
    </dgm:pt>
    <dgm:pt modelId="{162C20F7-B701-41A6-8DD9-FCCBD98F5942}">
      <dgm:prSet custT="1"/>
      <dgm:spPr/>
      <dgm:t>
        <a:bodyPr/>
        <a:lstStyle/>
        <a:p>
          <a:pPr rtl="0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More illegal tobacco?</a:t>
          </a:r>
          <a:endParaRPr lang="en-AU" sz="1800" dirty="0">
            <a:latin typeface="Arial" pitchFamily="34" charset="0"/>
            <a:cs typeface="Arial" pitchFamily="34" charset="0"/>
          </a:endParaRPr>
        </a:p>
      </dgm:t>
    </dgm:pt>
    <dgm:pt modelId="{EEC02AEC-DA67-4A63-A658-CF8AB322FFE2}" type="parTrans" cxnId="{9916581B-305A-464F-A932-D79FEAAE1BBF}">
      <dgm:prSet/>
      <dgm:spPr/>
      <dgm:t>
        <a:bodyPr/>
        <a:lstStyle/>
        <a:p>
          <a:endParaRPr lang="en-AU"/>
        </a:p>
      </dgm:t>
    </dgm:pt>
    <dgm:pt modelId="{EF809606-11F2-43A4-BA5A-55FB2B3C0A1F}" type="sibTrans" cxnId="{9916581B-305A-464F-A932-D79FEAAE1BBF}">
      <dgm:prSet/>
      <dgm:spPr/>
      <dgm:t>
        <a:bodyPr/>
        <a:lstStyle/>
        <a:p>
          <a:endParaRPr lang="en-AU"/>
        </a:p>
      </dgm:t>
    </dgm:pt>
    <dgm:pt modelId="{2EBB2A3D-FD4C-4BC8-8E80-6311E2C0D767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Reduced drug/cash trafficking?</a:t>
          </a:r>
          <a:endParaRPr lang="en-A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5F6D62-264A-4521-9557-96CE2B480E84}" type="parTrans" cxnId="{15BD2C26-BF80-424C-9C83-B601C86BF4C0}">
      <dgm:prSet/>
      <dgm:spPr/>
      <dgm:t>
        <a:bodyPr/>
        <a:lstStyle/>
        <a:p>
          <a:endParaRPr lang="en-AU"/>
        </a:p>
      </dgm:t>
    </dgm:pt>
    <dgm:pt modelId="{BABD4EAA-4AD4-4D86-903F-AA7C6A17BA19}" type="sibTrans" cxnId="{15BD2C26-BF80-424C-9C83-B601C86BF4C0}">
      <dgm:prSet/>
      <dgm:spPr/>
      <dgm:t>
        <a:bodyPr/>
        <a:lstStyle/>
        <a:p>
          <a:endParaRPr lang="en-AU"/>
        </a:p>
      </dgm:t>
    </dgm:pt>
    <dgm:pt modelId="{6E048E61-1DF2-4087-BF4D-0A811B7A11AE}">
      <dgm:prSet custT="1"/>
      <dgm:spPr/>
      <dgm:t>
        <a:bodyPr/>
        <a:lstStyle/>
        <a:p>
          <a:pPr rtl="0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More (or fewer) shadow businesses?</a:t>
          </a:r>
          <a:endParaRPr lang="en-AU" sz="1800" dirty="0">
            <a:latin typeface="Arial" pitchFamily="34" charset="0"/>
            <a:cs typeface="Arial" pitchFamily="34" charset="0"/>
          </a:endParaRPr>
        </a:p>
      </dgm:t>
    </dgm:pt>
    <dgm:pt modelId="{CFE980A0-73AC-4278-8B52-2D96EE74FE6D}" type="parTrans" cxnId="{2D1D06D7-CCCE-44B1-BDDB-662C82816B59}">
      <dgm:prSet/>
      <dgm:spPr/>
      <dgm:t>
        <a:bodyPr/>
        <a:lstStyle/>
        <a:p>
          <a:endParaRPr lang="en-AU"/>
        </a:p>
      </dgm:t>
    </dgm:pt>
    <dgm:pt modelId="{943E2986-B319-48E9-A7A6-363080F70E04}" type="sibTrans" cxnId="{2D1D06D7-CCCE-44B1-BDDB-662C82816B59}">
      <dgm:prSet/>
      <dgm:spPr/>
      <dgm:t>
        <a:bodyPr/>
        <a:lstStyle/>
        <a:p>
          <a:endParaRPr lang="en-AU"/>
        </a:p>
      </dgm:t>
    </dgm:pt>
    <dgm:pt modelId="{7EBFADBE-4543-4A34-B789-C6E5987F0847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Easier compliance checking?</a:t>
          </a:r>
          <a:endParaRPr lang="en-A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0B54CA-DA02-40BC-B1FB-94687D5D1ABD}" type="parTrans" cxnId="{C03AE565-A3F3-4F83-B2F9-1535A9D498C2}">
      <dgm:prSet/>
      <dgm:spPr/>
      <dgm:t>
        <a:bodyPr/>
        <a:lstStyle/>
        <a:p>
          <a:endParaRPr lang="en-AU"/>
        </a:p>
      </dgm:t>
    </dgm:pt>
    <dgm:pt modelId="{A50A7C70-2F3F-415B-B6D3-873541CA8952}" type="sibTrans" cxnId="{C03AE565-A3F3-4F83-B2F9-1535A9D498C2}">
      <dgm:prSet/>
      <dgm:spPr/>
      <dgm:t>
        <a:bodyPr/>
        <a:lstStyle/>
        <a:p>
          <a:endParaRPr lang="en-AU"/>
        </a:p>
      </dgm:t>
    </dgm:pt>
    <dgm:pt modelId="{DC0958CA-F662-4B46-93B7-D6E175057FB8}">
      <dgm:prSet custT="1"/>
      <dgm:spPr/>
      <dgm:t>
        <a:bodyPr/>
        <a:lstStyle/>
        <a:p>
          <a:pPr rtl="0"/>
          <a:r>
            <a:rPr lang="en-AU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greater (or lesser) compliance culture?</a:t>
          </a:r>
        </a:p>
      </dgm:t>
    </dgm:pt>
    <dgm:pt modelId="{AFE4F937-FCFA-4201-9D50-3B1920AB9C14}" type="parTrans" cxnId="{F57E769B-0209-49FB-BCFF-2685FF6F1542}">
      <dgm:prSet/>
      <dgm:spPr/>
      <dgm:t>
        <a:bodyPr/>
        <a:lstStyle/>
        <a:p>
          <a:endParaRPr lang="en-AU"/>
        </a:p>
      </dgm:t>
    </dgm:pt>
    <dgm:pt modelId="{CC27A444-3B59-4C09-8DA1-88A3AAA25DA9}" type="sibTrans" cxnId="{F57E769B-0209-49FB-BCFF-2685FF6F1542}">
      <dgm:prSet/>
      <dgm:spPr/>
      <dgm:t>
        <a:bodyPr/>
        <a:lstStyle/>
        <a:p>
          <a:endParaRPr lang="en-AU"/>
        </a:p>
      </dgm:t>
    </dgm:pt>
    <dgm:pt modelId="{78BD7780-7C8E-4439-9A99-96C2DB4FD63A}">
      <dgm:prSet custT="1"/>
      <dgm:spPr/>
      <dgm:t>
        <a:bodyPr/>
        <a:lstStyle/>
        <a:p>
          <a:pPr rtl="0"/>
          <a:endParaRPr lang="en-A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D8699D-437A-456C-B7A4-8828E1205D92}" type="sibTrans" cxnId="{663744A0-ED25-4DC1-B5FF-49C4A3329009}">
      <dgm:prSet/>
      <dgm:spPr/>
      <dgm:t>
        <a:bodyPr/>
        <a:lstStyle/>
        <a:p>
          <a:endParaRPr lang="en-AU"/>
        </a:p>
      </dgm:t>
    </dgm:pt>
    <dgm:pt modelId="{5AEBA58F-EEFF-4C67-8483-9BFE4DF9551D}" type="parTrans" cxnId="{663744A0-ED25-4DC1-B5FF-49C4A3329009}">
      <dgm:prSet/>
      <dgm:spPr/>
      <dgm:t>
        <a:bodyPr/>
        <a:lstStyle/>
        <a:p>
          <a:endParaRPr lang="en-AU"/>
        </a:p>
      </dgm:t>
    </dgm:pt>
    <dgm:pt modelId="{B61666DE-7AC5-49C6-9764-21231BF2CD10}" type="pres">
      <dgm:prSet presAssocID="{829DAD13-D57B-473A-B17B-58965039F3D3}" presName="diagram" presStyleCnt="0">
        <dgm:presLayoutVars>
          <dgm:dir/>
          <dgm:resizeHandles val="exact"/>
        </dgm:presLayoutVars>
      </dgm:prSet>
      <dgm:spPr/>
    </dgm:pt>
    <dgm:pt modelId="{FABC01CA-A93D-4B32-B4A9-94087D69AB7F}" type="pres">
      <dgm:prSet presAssocID="{6AA64400-49AA-41BE-AC61-EFD1B2DFFA97}" presName="node" presStyleLbl="node1" presStyleIdx="0" presStyleCnt="8" custScaleX="112210" custScaleY="44728" custLinFactNeighborX="-2630" custLinFactNeighborY="-65957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8F1B767F-C57F-4DD7-A532-01B03B0FA382}" type="pres">
      <dgm:prSet presAssocID="{F49DD946-699D-4D3E-954B-4C16AFF583B9}" presName="sibTrans" presStyleCnt="0"/>
      <dgm:spPr/>
    </dgm:pt>
    <dgm:pt modelId="{CEA7D141-FDA7-47C8-8C99-15A22ABA41AE}" type="pres">
      <dgm:prSet presAssocID="{0A767556-991B-43B6-88BE-93730E43098E}" presName="node" presStyleLbl="node1" presStyleIdx="1" presStyleCnt="8" custScaleY="58819" custLinFactNeighborX="-2290" custLinFactNeighborY="-61452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818523F1-DFB8-404B-9923-B5036F65E771}" type="pres">
      <dgm:prSet presAssocID="{EA6F06D4-1F48-489B-9C52-AD39A994478A}" presName="sibTrans" presStyleCnt="0"/>
      <dgm:spPr/>
    </dgm:pt>
    <dgm:pt modelId="{5E4BCC2E-4FA6-4CC0-9019-D07D36D8EE4D}" type="pres">
      <dgm:prSet presAssocID="{162C20F7-B701-41A6-8DD9-FCCBD98F5942}" presName="node" presStyleLbl="node1" presStyleIdx="2" presStyleCnt="8" custScaleY="61948" custLinFactNeighborX="998" custLinFactNeighborY="-58164">
        <dgm:presLayoutVars>
          <dgm:bulletEnabled val="1"/>
        </dgm:presLayoutVars>
      </dgm:prSet>
      <dgm:spPr>
        <a:prstGeom prst="wedgeRectCallout">
          <a:avLst/>
        </a:prstGeom>
      </dgm:spPr>
    </dgm:pt>
    <dgm:pt modelId="{7524B63A-DEE4-4B37-ABFB-CF390A3E15EA}" type="pres">
      <dgm:prSet presAssocID="{EF809606-11F2-43A4-BA5A-55FB2B3C0A1F}" presName="sibTrans" presStyleCnt="0"/>
      <dgm:spPr/>
    </dgm:pt>
    <dgm:pt modelId="{77C5EB8E-3759-403A-8E16-4C24709A5E1E}" type="pres">
      <dgm:prSet presAssocID="{2EBB2A3D-FD4C-4BC8-8E80-6311E2C0D767}" presName="node" presStyleLbl="node1" presStyleIdx="3" presStyleCnt="8" custScaleY="61446" custLinFactY="12084" custLinFactNeighborX="-2501" custLinFactNeighborY="100000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5AD8F261-D224-47E3-8C83-CFFEB5C8B751}" type="pres">
      <dgm:prSet presAssocID="{BABD4EAA-4AD4-4D86-903F-AA7C6A17BA19}" presName="sibTrans" presStyleCnt="0"/>
      <dgm:spPr/>
    </dgm:pt>
    <dgm:pt modelId="{CA5B0275-9A9A-46BC-B018-B9FB240FC62E}" type="pres">
      <dgm:prSet presAssocID="{78BD7780-7C8E-4439-9A99-96C2DB4FD63A}" presName="node" presStyleLbl="node1" presStyleIdx="4" presStyleCnt="8" custScaleY="61377" custLinFactNeighborX="12828" custLinFactNeighborY="-26592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BB647F87-3614-43F7-BA89-82BCCD50F4C0}" type="pres">
      <dgm:prSet presAssocID="{24D8699D-437A-456C-B7A4-8828E1205D92}" presName="sibTrans" presStyleCnt="0"/>
      <dgm:spPr/>
    </dgm:pt>
    <dgm:pt modelId="{D173760B-9F65-4FE5-BE53-0F79BB150F7A}" type="pres">
      <dgm:prSet presAssocID="{6E048E61-1DF2-4087-BF4D-0A811B7A11AE}" presName="node" presStyleLbl="node1" presStyleIdx="5" presStyleCnt="8" custScaleY="52575" custLinFactY="8673" custLinFactNeighborX="30" custLinFactNeighborY="100000">
        <dgm:presLayoutVars>
          <dgm:bulletEnabled val="1"/>
        </dgm:presLayoutVars>
      </dgm:prSet>
      <dgm:spPr>
        <a:prstGeom prst="wedgeRectCallout">
          <a:avLst/>
        </a:prstGeom>
      </dgm:spPr>
    </dgm:pt>
    <dgm:pt modelId="{EA5298BC-C0AB-4D49-A2F0-7103869170DE}" type="pres">
      <dgm:prSet presAssocID="{943E2986-B319-48E9-A7A6-363080F70E04}" presName="sibTrans" presStyleCnt="0"/>
      <dgm:spPr/>
    </dgm:pt>
    <dgm:pt modelId="{16F4D83B-7D49-4111-852B-F610DCF6EEFE}" type="pres">
      <dgm:prSet presAssocID="{7EBFADBE-4543-4A34-B789-C6E5987F0847}" presName="node" presStyleLbl="node1" presStyleIdx="6" presStyleCnt="8" custScaleY="58819" custLinFactNeighborX="-56578" custLinFactNeighborY="-89203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B958B35C-C36E-48BC-BBB5-AA619FE72F15}" type="pres">
      <dgm:prSet presAssocID="{A50A7C70-2F3F-415B-B6D3-873541CA8952}" presName="sibTrans" presStyleCnt="0"/>
      <dgm:spPr/>
    </dgm:pt>
    <dgm:pt modelId="{89A282B1-4360-4117-A91F-8E104B73ABFA}" type="pres">
      <dgm:prSet presAssocID="{DC0958CA-F662-4B46-93B7-D6E175057FB8}" presName="node" presStyleLbl="node1" presStyleIdx="7" presStyleCnt="8" custScaleY="39013" custLinFactNeighborX="-58815" custLinFactNeighborY="52471">
        <dgm:presLayoutVars>
          <dgm:bulletEnabled val="1"/>
        </dgm:presLayoutVars>
      </dgm:prSet>
      <dgm:spPr/>
    </dgm:pt>
  </dgm:ptLst>
  <dgm:cxnLst>
    <dgm:cxn modelId="{9916581B-305A-464F-A932-D79FEAAE1BBF}" srcId="{829DAD13-D57B-473A-B17B-58965039F3D3}" destId="{162C20F7-B701-41A6-8DD9-FCCBD98F5942}" srcOrd="2" destOrd="0" parTransId="{EEC02AEC-DA67-4A63-A658-CF8AB322FFE2}" sibTransId="{EF809606-11F2-43A4-BA5A-55FB2B3C0A1F}"/>
    <dgm:cxn modelId="{49000B1E-2E7D-4DE3-BFF3-D76E7435310F}" type="presOf" srcId="{2EBB2A3D-FD4C-4BC8-8E80-6311E2C0D767}" destId="{77C5EB8E-3759-403A-8E16-4C24709A5E1E}" srcOrd="0" destOrd="0" presId="urn:microsoft.com/office/officeart/2005/8/layout/default"/>
    <dgm:cxn modelId="{15BD2C26-BF80-424C-9C83-B601C86BF4C0}" srcId="{829DAD13-D57B-473A-B17B-58965039F3D3}" destId="{2EBB2A3D-FD4C-4BC8-8E80-6311E2C0D767}" srcOrd="3" destOrd="0" parTransId="{635F6D62-264A-4521-9557-96CE2B480E84}" sibTransId="{BABD4EAA-4AD4-4D86-903F-AA7C6A17BA19}"/>
    <dgm:cxn modelId="{4190273C-85FF-4945-84BE-65C38D1D4211}" type="presOf" srcId="{78BD7780-7C8E-4439-9A99-96C2DB4FD63A}" destId="{CA5B0275-9A9A-46BC-B018-B9FB240FC62E}" srcOrd="0" destOrd="0" presId="urn:microsoft.com/office/officeart/2005/8/layout/default"/>
    <dgm:cxn modelId="{7A47503F-3497-4528-B30D-B20C0EC98F6B}" type="presOf" srcId="{DC0958CA-F662-4B46-93B7-D6E175057FB8}" destId="{89A282B1-4360-4117-A91F-8E104B73ABFA}" srcOrd="0" destOrd="0" presId="urn:microsoft.com/office/officeart/2005/8/layout/default"/>
    <dgm:cxn modelId="{6922525F-81BC-4D06-A87D-A1964B1E4887}" type="presOf" srcId="{7EBFADBE-4543-4A34-B789-C6E5987F0847}" destId="{16F4D83B-7D49-4111-852B-F610DCF6EEFE}" srcOrd="0" destOrd="0" presId="urn:microsoft.com/office/officeart/2005/8/layout/default"/>
    <dgm:cxn modelId="{C03AE565-A3F3-4F83-B2F9-1535A9D498C2}" srcId="{829DAD13-D57B-473A-B17B-58965039F3D3}" destId="{7EBFADBE-4543-4A34-B789-C6E5987F0847}" srcOrd="6" destOrd="0" parTransId="{050B54CA-DA02-40BC-B1FB-94687D5D1ABD}" sibTransId="{A50A7C70-2F3F-415B-B6D3-873541CA8952}"/>
    <dgm:cxn modelId="{6B21BB4A-11A3-47CA-945F-E643CC134BC5}" type="presOf" srcId="{6E048E61-1DF2-4087-BF4D-0A811B7A11AE}" destId="{D173760B-9F65-4FE5-BE53-0F79BB150F7A}" srcOrd="0" destOrd="0" presId="urn:microsoft.com/office/officeart/2005/8/layout/default"/>
    <dgm:cxn modelId="{764C3B70-AF54-4F89-856C-CF0307DB3302}" srcId="{829DAD13-D57B-473A-B17B-58965039F3D3}" destId="{6AA64400-49AA-41BE-AC61-EFD1B2DFFA97}" srcOrd="0" destOrd="0" parTransId="{3AB78F3D-B0BF-44C4-A956-95603EC5E35D}" sibTransId="{F49DD946-699D-4D3E-954B-4C16AFF583B9}"/>
    <dgm:cxn modelId="{8A06A875-0832-4B03-A3F8-AA8A9D174549}" srcId="{829DAD13-D57B-473A-B17B-58965039F3D3}" destId="{0A767556-991B-43B6-88BE-93730E43098E}" srcOrd="1" destOrd="0" parTransId="{07B4F355-F5F1-4901-85A1-4B1CD3456588}" sibTransId="{EA6F06D4-1F48-489B-9C52-AD39A994478A}"/>
    <dgm:cxn modelId="{494E8F58-657D-400A-8834-E3D62B8EE3FA}" type="presOf" srcId="{6AA64400-49AA-41BE-AC61-EFD1B2DFFA97}" destId="{FABC01CA-A93D-4B32-B4A9-94087D69AB7F}" srcOrd="0" destOrd="0" presId="urn:microsoft.com/office/officeart/2005/8/layout/default"/>
    <dgm:cxn modelId="{AF5AC194-1279-4EC0-9491-C64D3264BB95}" type="presOf" srcId="{0A767556-991B-43B6-88BE-93730E43098E}" destId="{CEA7D141-FDA7-47C8-8C99-15A22ABA41AE}" srcOrd="0" destOrd="0" presId="urn:microsoft.com/office/officeart/2005/8/layout/default"/>
    <dgm:cxn modelId="{F57E769B-0209-49FB-BCFF-2685FF6F1542}" srcId="{829DAD13-D57B-473A-B17B-58965039F3D3}" destId="{DC0958CA-F662-4B46-93B7-D6E175057FB8}" srcOrd="7" destOrd="0" parTransId="{AFE4F937-FCFA-4201-9D50-3B1920AB9C14}" sibTransId="{CC27A444-3B59-4C09-8DA1-88A3AAA25DA9}"/>
    <dgm:cxn modelId="{663744A0-ED25-4DC1-B5FF-49C4A3329009}" srcId="{829DAD13-D57B-473A-B17B-58965039F3D3}" destId="{78BD7780-7C8E-4439-9A99-96C2DB4FD63A}" srcOrd="4" destOrd="0" parTransId="{5AEBA58F-EEFF-4C67-8483-9BFE4DF9551D}" sibTransId="{24D8699D-437A-456C-B7A4-8828E1205D92}"/>
    <dgm:cxn modelId="{4F20B1A3-0A9C-4EE8-B7E6-EDF850535EB8}" type="presOf" srcId="{829DAD13-D57B-473A-B17B-58965039F3D3}" destId="{B61666DE-7AC5-49C6-9764-21231BF2CD10}" srcOrd="0" destOrd="0" presId="urn:microsoft.com/office/officeart/2005/8/layout/default"/>
    <dgm:cxn modelId="{2D1D06D7-CCCE-44B1-BDDB-662C82816B59}" srcId="{829DAD13-D57B-473A-B17B-58965039F3D3}" destId="{6E048E61-1DF2-4087-BF4D-0A811B7A11AE}" srcOrd="5" destOrd="0" parTransId="{CFE980A0-73AC-4278-8B52-2D96EE74FE6D}" sibTransId="{943E2986-B319-48E9-A7A6-363080F70E04}"/>
    <dgm:cxn modelId="{A77DABDA-0525-4509-BA4C-4D68412EDF7B}" type="presOf" srcId="{162C20F7-B701-41A6-8DD9-FCCBD98F5942}" destId="{5E4BCC2E-4FA6-4CC0-9019-D07D36D8EE4D}" srcOrd="0" destOrd="0" presId="urn:microsoft.com/office/officeart/2005/8/layout/default"/>
    <dgm:cxn modelId="{AE4082F7-BBB8-4FEE-9723-CEEDE03DA3F5}" type="presParOf" srcId="{B61666DE-7AC5-49C6-9764-21231BF2CD10}" destId="{FABC01CA-A93D-4B32-B4A9-94087D69AB7F}" srcOrd="0" destOrd="0" presId="urn:microsoft.com/office/officeart/2005/8/layout/default"/>
    <dgm:cxn modelId="{3D2115F5-3143-46C3-A00F-C9CEDB8367C9}" type="presParOf" srcId="{B61666DE-7AC5-49C6-9764-21231BF2CD10}" destId="{8F1B767F-C57F-4DD7-A532-01B03B0FA382}" srcOrd="1" destOrd="0" presId="urn:microsoft.com/office/officeart/2005/8/layout/default"/>
    <dgm:cxn modelId="{90C9622C-D48D-4098-99AC-0E623F14AE25}" type="presParOf" srcId="{B61666DE-7AC5-49C6-9764-21231BF2CD10}" destId="{CEA7D141-FDA7-47C8-8C99-15A22ABA41AE}" srcOrd="2" destOrd="0" presId="urn:microsoft.com/office/officeart/2005/8/layout/default"/>
    <dgm:cxn modelId="{C95BC006-0A68-4CD1-B8F1-48329C41AE72}" type="presParOf" srcId="{B61666DE-7AC5-49C6-9764-21231BF2CD10}" destId="{818523F1-DFB8-404B-9923-B5036F65E771}" srcOrd="3" destOrd="0" presId="urn:microsoft.com/office/officeart/2005/8/layout/default"/>
    <dgm:cxn modelId="{E91DE822-D735-45D8-BF69-972080189EA9}" type="presParOf" srcId="{B61666DE-7AC5-49C6-9764-21231BF2CD10}" destId="{5E4BCC2E-4FA6-4CC0-9019-D07D36D8EE4D}" srcOrd="4" destOrd="0" presId="urn:microsoft.com/office/officeart/2005/8/layout/default"/>
    <dgm:cxn modelId="{051E2CBE-0F83-4416-A806-8AF17F5ACBE2}" type="presParOf" srcId="{B61666DE-7AC5-49C6-9764-21231BF2CD10}" destId="{7524B63A-DEE4-4B37-ABFB-CF390A3E15EA}" srcOrd="5" destOrd="0" presId="urn:microsoft.com/office/officeart/2005/8/layout/default"/>
    <dgm:cxn modelId="{6A80085C-5C8E-44C0-9A8D-2BD7CEDF451F}" type="presParOf" srcId="{B61666DE-7AC5-49C6-9764-21231BF2CD10}" destId="{77C5EB8E-3759-403A-8E16-4C24709A5E1E}" srcOrd="6" destOrd="0" presId="urn:microsoft.com/office/officeart/2005/8/layout/default"/>
    <dgm:cxn modelId="{F6BCAE01-71BE-42B6-9542-591761691403}" type="presParOf" srcId="{B61666DE-7AC5-49C6-9764-21231BF2CD10}" destId="{5AD8F261-D224-47E3-8C83-CFFEB5C8B751}" srcOrd="7" destOrd="0" presId="urn:microsoft.com/office/officeart/2005/8/layout/default"/>
    <dgm:cxn modelId="{9C9DA11B-E38F-46A7-8CFF-089538E27DA0}" type="presParOf" srcId="{B61666DE-7AC5-49C6-9764-21231BF2CD10}" destId="{CA5B0275-9A9A-46BC-B018-B9FB240FC62E}" srcOrd="8" destOrd="0" presId="urn:microsoft.com/office/officeart/2005/8/layout/default"/>
    <dgm:cxn modelId="{D56927FA-2D4D-4D2D-8DF8-502CCE03626C}" type="presParOf" srcId="{B61666DE-7AC5-49C6-9764-21231BF2CD10}" destId="{BB647F87-3614-43F7-BA89-82BCCD50F4C0}" srcOrd="9" destOrd="0" presId="urn:microsoft.com/office/officeart/2005/8/layout/default"/>
    <dgm:cxn modelId="{F2ABBA30-2620-4BA6-A49E-585AD7DE64BA}" type="presParOf" srcId="{B61666DE-7AC5-49C6-9764-21231BF2CD10}" destId="{D173760B-9F65-4FE5-BE53-0F79BB150F7A}" srcOrd="10" destOrd="0" presId="urn:microsoft.com/office/officeart/2005/8/layout/default"/>
    <dgm:cxn modelId="{C339EA84-5871-41F4-8BC9-296BF807DA04}" type="presParOf" srcId="{B61666DE-7AC5-49C6-9764-21231BF2CD10}" destId="{EA5298BC-C0AB-4D49-A2F0-7103869170DE}" srcOrd="11" destOrd="0" presId="urn:microsoft.com/office/officeart/2005/8/layout/default"/>
    <dgm:cxn modelId="{35F0C315-82D4-406F-A559-C166D45086B4}" type="presParOf" srcId="{B61666DE-7AC5-49C6-9764-21231BF2CD10}" destId="{16F4D83B-7D49-4111-852B-F610DCF6EEFE}" srcOrd="12" destOrd="0" presId="urn:microsoft.com/office/officeart/2005/8/layout/default"/>
    <dgm:cxn modelId="{4A3EC410-806B-4034-8352-FB8FEE48D974}" type="presParOf" srcId="{B61666DE-7AC5-49C6-9764-21231BF2CD10}" destId="{B958B35C-C36E-48BC-BBB5-AA619FE72F15}" srcOrd="13" destOrd="0" presId="urn:microsoft.com/office/officeart/2005/8/layout/default"/>
    <dgm:cxn modelId="{8DE7282D-0993-4BFC-9834-3D14A7A96D31}" type="presParOf" srcId="{B61666DE-7AC5-49C6-9764-21231BF2CD10}" destId="{89A282B1-4360-4117-A91F-8E104B73ABF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4FAF3-668D-42E8-8256-368C6FD13E02}">
      <dsp:nvSpPr>
        <dsp:cNvPr id="0" name=""/>
        <dsp:cNvSpPr/>
      </dsp:nvSpPr>
      <dsp:spPr>
        <a:xfrm rot="10800000">
          <a:off x="758703" y="2174"/>
          <a:ext cx="6712192" cy="813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43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>
              <a:latin typeface="Palatino Linotype" panose="02040502050505030304" pitchFamily="18" charset="0"/>
              <a:cs typeface="Arial" panose="020B0604020202020204" pitchFamily="34" charset="0"/>
            </a:rPr>
            <a:t>The shadow economy: what is it?</a:t>
          </a:r>
        </a:p>
      </dsp:txBody>
      <dsp:txXfrm rot="10800000">
        <a:off x="961971" y="2174"/>
        <a:ext cx="6508924" cy="813074"/>
      </dsp:txXfrm>
    </dsp:sp>
    <dsp:sp modelId="{69E38AC8-9EAD-4D5B-9672-C1966050B89F}">
      <dsp:nvSpPr>
        <dsp:cNvPr id="0" name=""/>
        <dsp:cNvSpPr/>
      </dsp:nvSpPr>
      <dsp:spPr>
        <a:xfrm>
          <a:off x="189279" y="2174"/>
          <a:ext cx="813074" cy="8130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7089B-94A7-4F8A-9347-A108E34284E1}">
      <dsp:nvSpPr>
        <dsp:cNvPr id="0" name=""/>
        <dsp:cNvSpPr/>
      </dsp:nvSpPr>
      <dsp:spPr>
        <a:xfrm rot="10800000">
          <a:off x="758703" y="1057958"/>
          <a:ext cx="6712192" cy="813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4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>
              <a:latin typeface="Palatino Linotype" panose="02040502050505030304" pitchFamily="18" charset="0"/>
              <a:cs typeface="Arial" panose="020B0604020202020204" pitchFamily="34" charset="0"/>
            </a:rPr>
            <a:t>Some international comparisons</a:t>
          </a:r>
        </a:p>
      </dsp:txBody>
      <dsp:txXfrm rot="10800000">
        <a:off x="961971" y="1057958"/>
        <a:ext cx="6508924" cy="813074"/>
      </dsp:txXfrm>
    </dsp:sp>
    <dsp:sp modelId="{43C7EAD1-8E76-4C23-9E7B-6DF1EBBC4074}">
      <dsp:nvSpPr>
        <dsp:cNvPr id="0" name=""/>
        <dsp:cNvSpPr/>
      </dsp:nvSpPr>
      <dsp:spPr>
        <a:xfrm>
          <a:off x="189279" y="1057958"/>
          <a:ext cx="813074" cy="8130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AF1B9-A7CB-4BC9-87F8-97C826053AA1}">
      <dsp:nvSpPr>
        <dsp:cNvPr id="0" name=""/>
        <dsp:cNvSpPr/>
      </dsp:nvSpPr>
      <dsp:spPr>
        <a:xfrm rot="10800000">
          <a:off x="758703" y="2113742"/>
          <a:ext cx="6712192" cy="813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4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>
              <a:latin typeface="Palatino Linotype" panose="02040502050505030304" pitchFamily="18" charset="0"/>
              <a:cs typeface="Arial" panose="020B0604020202020204" pitchFamily="34" charset="0"/>
            </a:rPr>
            <a:t>The Australian experience</a:t>
          </a:r>
        </a:p>
      </dsp:txBody>
      <dsp:txXfrm rot="10800000">
        <a:off x="961971" y="2113742"/>
        <a:ext cx="6508924" cy="813074"/>
      </dsp:txXfrm>
    </dsp:sp>
    <dsp:sp modelId="{668E1BE2-4686-4C43-99B6-E186A2DD0038}">
      <dsp:nvSpPr>
        <dsp:cNvPr id="0" name=""/>
        <dsp:cNvSpPr/>
      </dsp:nvSpPr>
      <dsp:spPr>
        <a:xfrm>
          <a:off x="189279" y="2113742"/>
          <a:ext cx="813074" cy="8130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9AB95-2308-4CE4-A2B1-37A894BF4715}">
      <dsp:nvSpPr>
        <dsp:cNvPr id="0" name=""/>
        <dsp:cNvSpPr/>
      </dsp:nvSpPr>
      <dsp:spPr>
        <a:xfrm rot="10800000">
          <a:off x="758703" y="3169525"/>
          <a:ext cx="6712192" cy="813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4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>
              <a:latin typeface="Palatino Linotype" panose="02040502050505030304" pitchFamily="18" charset="0"/>
              <a:cs typeface="Arial" panose="020B0604020202020204" pitchFamily="34" charset="0"/>
            </a:rPr>
            <a:t>Recent reforms and emerging issues</a:t>
          </a:r>
        </a:p>
      </dsp:txBody>
      <dsp:txXfrm rot="10800000">
        <a:off x="961971" y="3169525"/>
        <a:ext cx="6508924" cy="813074"/>
      </dsp:txXfrm>
    </dsp:sp>
    <dsp:sp modelId="{6DA329F9-B827-494B-AE2B-50DE12AC8B3A}">
      <dsp:nvSpPr>
        <dsp:cNvPr id="0" name=""/>
        <dsp:cNvSpPr/>
      </dsp:nvSpPr>
      <dsp:spPr>
        <a:xfrm>
          <a:off x="189279" y="3169525"/>
          <a:ext cx="813074" cy="8130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48A9F-B1C8-4214-8370-F5F61FB6250B}">
      <dsp:nvSpPr>
        <dsp:cNvPr id="0" name=""/>
        <dsp:cNvSpPr/>
      </dsp:nvSpPr>
      <dsp:spPr>
        <a:xfrm rot="10800000">
          <a:off x="758703" y="4225309"/>
          <a:ext cx="6712192" cy="81307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4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>
              <a:latin typeface="Palatino Linotype" panose="02040502050505030304" pitchFamily="18" charset="0"/>
              <a:cs typeface="Arial" panose="020B0604020202020204" pitchFamily="34" charset="0"/>
            </a:rPr>
            <a:t>What happens after </a:t>
          </a:r>
          <a:r>
            <a:rPr lang="en-AU" sz="2700" kern="1200" dirty="0" err="1">
              <a:latin typeface="Palatino Linotype" panose="02040502050505030304" pitchFamily="18" charset="0"/>
              <a:cs typeface="Arial" panose="020B0604020202020204" pitchFamily="34" charset="0"/>
            </a:rPr>
            <a:t>Covid</a:t>
          </a:r>
          <a:r>
            <a:rPr lang="en-AU" sz="2700" kern="1200" dirty="0">
              <a:latin typeface="Palatino Linotype" panose="02040502050505030304" pitchFamily="18" charset="0"/>
            </a:rPr>
            <a:t>?</a:t>
          </a:r>
        </a:p>
      </dsp:txBody>
      <dsp:txXfrm rot="10800000">
        <a:off x="961971" y="4225309"/>
        <a:ext cx="6508924" cy="813074"/>
      </dsp:txXfrm>
    </dsp:sp>
    <dsp:sp modelId="{85A76325-C6A1-45CA-ACB4-183CFB9B14A9}">
      <dsp:nvSpPr>
        <dsp:cNvPr id="0" name=""/>
        <dsp:cNvSpPr/>
      </dsp:nvSpPr>
      <dsp:spPr>
        <a:xfrm>
          <a:off x="189279" y="4225309"/>
          <a:ext cx="813074" cy="8130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C01CA-A93D-4B32-B4A9-94087D69AB7F}">
      <dsp:nvSpPr>
        <dsp:cNvPr id="0" name=""/>
        <dsp:cNvSpPr/>
      </dsp:nvSpPr>
      <dsp:spPr>
        <a:xfrm>
          <a:off x="0" y="200286"/>
          <a:ext cx="2777544" cy="664293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More electronic banking?</a:t>
          </a:r>
          <a:endParaRPr lang="en-A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428" y="232714"/>
        <a:ext cx="2712688" cy="599437"/>
      </dsp:txXfrm>
    </dsp:sp>
    <dsp:sp modelId="{CEA7D141-FDA7-47C8-8C99-15A22ABA41AE}">
      <dsp:nvSpPr>
        <dsp:cNvPr id="0" name=""/>
        <dsp:cNvSpPr/>
      </dsp:nvSpPr>
      <dsp:spPr>
        <a:xfrm>
          <a:off x="2971578" y="162555"/>
          <a:ext cx="2475309" cy="873571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Reduced smuggling?</a:t>
          </a:r>
          <a:endParaRPr lang="en-A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34079" y="290487"/>
        <a:ext cx="1750307" cy="617707"/>
      </dsp:txXfrm>
    </dsp:sp>
    <dsp:sp modelId="{5E4BCC2E-4FA6-4CC0-9019-D07D36D8EE4D}">
      <dsp:nvSpPr>
        <dsp:cNvPr id="0" name=""/>
        <dsp:cNvSpPr/>
      </dsp:nvSpPr>
      <dsp:spPr>
        <a:xfrm>
          <a:off x="5754290" y="188152"/>
          <a:ext cx="2475309" cy="920042"/>
        </a:xfrm>
        <a:prstGeom prst="wedge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More illegal tobacco?</a:t>
          </a:r>
          <a:endParaRPr lang="en-AU" sz="1800" kern="1200" dirty="0">
            <a:latin typeface="Arial" pitchFamily="34" charset="0"/>
            <a:cs typeface="Arial" pitchFamily="34" charset="0"/>
          </a:endParaRPr>
        </a:p>
      </dsp:txBody>
      <dsp:txXfrm>
        <a:off x="5754290" y="188152"/>
        <a:ext cx="2475309" cy="920042"/>
      </dsp:txXfrm>
    </dsp:sp>
    <dsp:sp modelId="{77C5EB8E-3759-403A-8E16-4C24709A5E1E}">
      <dsp:nvSpPr>
        <dsp:cNvPr id="0" name=""/>
        <dsp:cNvSpPr/>
      </dsp:nvSpPr>
      <dsp:spPr>
        <a:xfrm>
          <a:off x="92397" y="3884225"/>
          <a:ext cx="2475309" cy="912587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Reduced drug/cash trafficking?</a:t>
          </a:r>
          <a:endParaRPr lang="en-A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4898" y="4017870"/>
        <a:ext cx="1750307" cy="645297"/>
      </dsp:txXfrm>
    </dsp:sp>
    <dsp:sp modelId="{CA5B0275-9A9A-46BC-B018-B9FB240FC62E}">
      <dsp:nvSpPr>
        <dsp:cNvPr id="0" name=""/>
        <dsp:cNvSpPr/>
      </dsp:nvSpPr>
      <dsp:spPr>
        <a:xfrm>
          <a:off x="3194677" y="1825141"/>
          <a:ext cx="2475309" cy="911562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57178" y="1958636"/>
        <a:ext cx="1750307" cy="644572"/>
      </dsp:txXfrm>
    </dsp:sp>
    <dsp:sp modelId="{D173760B-9F65-4FE5-BE53-0F79BB150F7A}">
      <dsp:nvSpPr>
        <dsp:cNvPr id="0" name=""/>
        <dsp:cNvSpPr/>
      </dsp:nvSpPr>
      <dsp:spPr>
        <a:xfrm>
          <a:off x="5600728" y="3899440"/>
          <a:ext cx="2475309" cy="780836"/>
        </a:xfrm>
        <a:prstGeom prst="wedge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More (or fewer) shadow businesses?</a:t>
          </a:r>
          <a:endParaRPr lang="en-AU" sz="1800" kern="1200" dirty="0">
            <a:latin typeface="Arial" pitchFamily="34" charset="0"/>
            <a:cs typeface="Arial" pitchFamily="34" charset="0"/>
          </a:endParaRPr>
        </a:p>
      </dsp:txBody>
      <dsp:txXfrm>
        <a:off x="5600728" y="3899440"/>
        <a:ext cx="2475309" cy="780836"/>
      </dsp:txXfrm>
    </dsp:sp>
    <dsp:sp modelId="{16F4D83B-7D49-4111-852B-F610DCF6EEFE}">
      <dsp:nvSpPr>
        <dsp:cNvPr id="0" name=""/>
        <dsp:cNvSpPr/>
      </dsp:nvSpPr>
      <dsp:spPr>
        <a:xfrm>
          <a:off x="115244" y="2054857"/>
          <a:ext cx="2475309" cy="873571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Easier compliance checking?</a:t>
          </a:r>
          <a:endParaRPr lang="en-A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7745" y="2182789"/>
        <a:ext cx="1750307" cy="617707"/>
      </dsp:txXfrm>
    </dsp:sp>
    <dsp:sp modelId="{89A282B1-4360-4117-A91F-8E104B73ABFA}">
      <dsp:nvSpPr>
        <dsp:cNvPr id="0" name=""/>
        <dsp:cNvSpPr/>
      </dsp:nvSpPr>
      <dsp:spPr>
        <a:xfrm>
          <a:off x="2782712" y="4306057"/>
          <a:ext cx="2475309" cy="57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greater (or lesser) compliance culture?</a:t>
          </a:r>
        </a:p>
      </dsp:txBody>
      <dsp:txXfrm>
        <a:off x="2782712" y="4306057"/>
        <a:ext cx="2475309" cy="57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00029-473A-4D54-920A-8E5B76541612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758D-4E42-4D0B-A804-6746645BF9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356" indent="-285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086" indent="-228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920" indent="-228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754" indent="-228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2588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9423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6257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3091" indent="-228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6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ADC1-CECC-42E9-BFB5-0F00962AEC4A}" type="slidenum">
              <a:rPr kumimoji="0" lang="en-A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366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20074" y="2"/>
            <a:ext cx="2922528" cy="5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20074" y="10245033"/>
            <a:ext cx="2922528" cy="5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6" tIns="44414" rIns="90416" bIns="4441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66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" y="10245033"/>
            <a:ext cx="2922528" cy="5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1" y="2"/>
            <a:ext cx="2922528" cy="5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7563"/>
            <a:ext cx="5373688" cy="4029075"/>
          </a:xfrm>
          <a:ln w="12700" cap="flat"/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9120" y="5122518"/>
            <a:ext cx="4944364" cy="4853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6" tIns="44414" rIns="90416" bIns="44414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25" indent="-28574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2" indent="-2285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47" indent="-2285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31" indent="-2285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16" indent="-228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00" indent="-228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86" indent="-228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71" indent="-2285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4DBC9-CA18-44FE-B801-81411771272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4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2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331916" y="1839913"/>
            <a:ext cx="6548437" cy="415448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78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55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06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31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83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33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53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53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1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883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99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000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41AE-F723-46D0-B561-AE56308E4A39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89FF-49DD-45DA-B713-9074E9D8A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2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872208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Lucida Fax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6480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DC5034"/>
                </a:solidFill>
                <a:latin typeface="Lucida Fax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70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073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69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770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225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79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89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0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81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526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976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229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" y="1"/>
            <a:ext cx="9128799" cy="6857999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9346" y="1649835"/>
            <a:ext cx="3499391" cy="548516"/>
          </a:xfrm>
        </p:spPr>
        <p:txBody>
          <a:bodyPr>
            <a:normAutofit/>
          </a:bodyPr>
          <a:lstStyle>
            <a:lvl1pPr marL="0" indent="0">
              <a:buNone/>
              <a:defRPr lang="en-AU" sz="2400" dirty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685783" indent="0">
              <a:buNone/>
              <a:defRPr>
                <a:solidFill>
                  <a:schemeClr val="accent2"/>
                </a:solidFill>
                <a:latin typeface="+mj-lt"/>
              </a:defRPr>
            </a:lvl3pPr>
            <a:lvl4pPr marL="1028675" indent="0">
              <a:buNone/>
              <a:defRPr>
                <a:solidFill>
                  <a:schemeClr val="accent2"/>
                </a:solidFill>
                <a:latin typeface="+mj-lt"/>
              </a:defRPr>
            </a:lvl4pPr>
            <a:lvl5pPr marL="1371566" indent="0">
              <a:buNone/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 1</a:t>
            </a:r>
            <a:endParaRPr lang="en-AU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1439" y="2282327"/>
            <a:ext cx="3499391" cy="331413"/>
          </a:xfrm>
        </p:spPr>
        <p:txBody>
          <a:bodyPr>
            <a:normAutofit/>
          </a:bodyPr>
          <a:lstStyle>
            <a:lvl1pPr marL="0" indent="0">
              <a:buNone/>
              <a:defRPr lang="en-AU" sz="1650" dirty="0">
                <a:solidFill>
                  <a:schemeClr val="accent2"/>
                </a:solidFill>
                <a:latin typeface="+mj-lt"/>
              </a:defRPr>
            </a:lvl1pPr>
            <a:lvl2pPr marL="342892" indent="0"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685783" indent="0">
              <a:buNone/>
              <a:defRPr>
                <a:solidFill>
                  <a:schemeClr val="accent2"/>
                </a:solidFill>
                <a:latin typeface="+mj-lt"/>
              </a:defRPr>
            </a:lvl3pPr>
            <a:lvl4pPr marL="1028675" indent="0">
              <a:buNone/>
              <a:defRPr>
                <a:solidFill>
                  <a:schemeClr val="accent2"/>
                </a:solidFill>
                <a:latin typeface="+mj-lt"/>
              </a:defRPr>
            </a:lvl4pPr>
            <a:lvl5pPr marL="1371566" indent="0">
              <a:buNone/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9345" y="2750263"/>
            <a:ext cx="3499392" cy="3112152"/>
          </a:xfrm>
        </p:spPr>
        <p:txBody>
          <a:bodyPr>
            <a:normAutofit/>
          </a:bodyPr>
          <a:lstStyle>
            <a:lvl1pPr marL="0" indent="0">
              <a:buNone/>
              <a:defRPr lang="en-A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892" indent="0"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685783" indent="0">
              <a:buNone/>
              <a:defRPr>
                <a:solidFill>
                  <a:schemeClr val="accent2"/>
                </a:solidFill>
                <a:latin typeface="+mj-lt"/>
              </a:defRPr>
            </a:lvl3pPr>
            <a:lvl4pPr marL="1028675" indent="0">
              <a:buNone/>
              <a:defRPr>
                <a:solidFill>
                  <a:schemeClr val="accent2"/>
                </a:solidFill>
                <a:latin typeface="+mj-lt"/>
              </a:defRPr>
            </a:lvl4pPr>
            <a:lvl5pPr marL="1371566" indent="0">
              <a:buNone/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597004" y="2282826"/>
            <a:ext cx="4007644" cy="319643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80335" y="5593557"/>
            <a:ext cx="4029075" cy="269082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93556" y="6427359"/>
            <a:ext cx="3499391" cy="287399"/>
          </a:xfrm>
        </p:spPr>
        <p:txBody>
          <a:bodyPr>
            <a:noAutofit/>
          </a:bodyPr>
          <a:lstStyle>
            <a:lvl1pPr marL="0" indent="0">
              <a:buNone/>
              <a:defRPr sz="1275">
                <a:solidFill>
                  <a:schemeClr val="bg1"/>
                </a:solidFill>
                <a:latin typeface="+mn-lt"/>
              </a:defRPr>
            </a:lvl1pPr>
            <a:lvl2pPr marL="342892" indent="0"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685783" indent="0">
              <a:buNone/>
              <a:defRPr>
                <a:solidFill>
                  <a:schemeClr val="accent2"/>
                </a:solidFill>
                <a:latin typeface="+mj-lt"/>
              </a:defRPr>
            </a:lvl3pPr>
            <a:lvl4pPr marL="1028675" indent="0">
              <a:buNone/>
              <a:defRPr>
                <a:solidFill>
                  <a:schemeClr val="accent2"/>
                </a:solidFill>
                <a:latin typeface="+mj-lt"/>
              </a:defRPr>
            </a:lvl4pPr>
            <a:lvl5pPr marL="1371566" indent="0">
              <a:buNone/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175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872208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Lucida Fax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6480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DC5034"/>
                </a:solidFill>
                <a:latin typeface="Lucida Fax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930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468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17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97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49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74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123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438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518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53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147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96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6637F-9CD4-7046-971F-63D63513ADE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D73C-A900-1A4B-8A02-0BD7AFC9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D5AF-13ED-4485-9FE8-58D6A5B442E4}" type="datetimeFigureOut">
              <a:rPr lang="en-AU" smtClean="0"/>
              <a:t>6/07/2020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BDBD-3791-41CB-A3C8-26357EA1B0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4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slide - page.jpg"/>
          <p:cNvPicPr>
            <a:picLocks noChangeAspect="1"/>
          </p:cNvPicPr>
          <p:nvPr/>
        </p:nvPicPr>
        <p:blipFill>
          <a:blip r:embed="rId14" cstate="print"/>
          <a:srcRect b="13251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042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4F2D7F"/>
          </a:solidFill>
          <a:latin typeface="Lucida Fax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werpoint slide - pa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04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F2D7F"/>
          </a:solidFill>
          <a:latin typeface="Lucida Fax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4F2D7F"/>
          </a:solidFill>
          <a:latin typeface="Lucida Fax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schaper@gmail.com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F776-42A6-444F-B339-B2110372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201"/>
            <a:ext cx="7886700" cy="4903824"/>
          </a:xfrm>
        </p:spPr>
        <p:txBody>
          <a:bodyPr>
            <a:normAutofit fontScale="47500" lnSpcReduction="20000"/>
          </a:bodyPr>
          <a:lstStyle/>
          <a:p>
            <a:endParaRPr lang="en-AU" altLang="en-US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4600" dirty="0">
                <a:solidFill>
                  <a:srgbClr val="990000"/>
                </a:solidFill>
                <a:latin typeface="Palatino Linotype" panose="02040502050505030304" pitchFamily="18" charset="0"/>
              </a:rPr>
              <a:t>Jumping At Shadows?</a:t>
            </a:r>
            <a:br>
              <a:rPr lang="en-AU" sz="4600" dirty="0">
                <a:solidFill>
                  <a:srgbClr val="990000"/>
                </a:solidFill>
                <a:latin typeface="Palatino Linotype" panose="02040502050505030304" pitchFamily="18" charset="0"/>
              </a:rPr>
            </a:br>
            <a:r>
              <a:rPr lang="en-AU" sz="4600" dirty="0">
                <a:solidFill>
                  <a:srgbClr val="990000"/>
                </a:solidFill>
                <a:latin typeface="Palatino Linotype" panose="02040502050505030304" pitchFamily="18" charset="0"/>
              </a:rPr>
              <a:t>Australia’s Underground (Black) Economy In The Post-</a:t>
            </a:r>
            <a:r>
              <a:rPr lang="en-AU" sz="4600" dirty="0" err="1">
                <a:solidFill>
                  <a:srgbClr val="990000"/>
                </a:solidFill>
                <a:latin typeface="Palatino Linotype" panose="02040502050505030304" pitchFamily="18" charset="0"/>
              </a:rPr>
              <a:t>Covid</a:t>
            </a:r>
            <a:r>
              <a:rPr lang="en-AU" sz="4600" dirty="0">
                <a:solidFill>
                  <a:srgbClr val="990000"/>
                </a:solidFill>
                <a:latin typeface="Palatino Linotype" panose="02040502050505030304" pitchFamily="18" charset="0"/>
              </a:rPr>
              <a:t> Era</a:t>
            </a:r>
          </a:p>
          <a:p>
            <a:pPr marL="0" indent="0" algn="ctr">
              <a:buNone/>
            </a:pPr>
            <a:endParaRPr lang="en-AU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AU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AU" dirty="0">
                <a:solidFill>
                  <a:srgbClr val="0000FF"/>
                </a:solidFill>
                <a:latin typeface="Palatino Linotype" panose="02040502050505030304" pitchFamily="18" charset="0"/>
              </a:rPr>
              <a:t>Dr Michael Schaper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>
                <a:latin typeface="Palatino Linotype" panose="02040502050505030304" pitchFamily="18" charset="0"/>
              </a:rPr>
              <a:t>Senior Visiting Research Fellow, Institute of South East Asian Studies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>
                <a:latin typeface="Palatino Linotype" panose="02040502050505030304" pitchFamily="18" charset="0"/>
              </a:rPr>
              <a:t>Chair, Black Economy Advisory Board, Australia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>
                <a:latin typeface="Palatino Linotype" panose="02040502050505030304" pitchFamily="18" charset="0"/>
              </a:rPr>
              <a:t>Adjunct Professor, JCIPP, Curtin University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>
                <a:latin typeface="Palatino Linotype" panose="02040502050505030304" pitchFamily="18" charset="0"/>
                <a:hlinkClick r:id="rId2"/>
              </a:rPr>
              <a:t>michael.schaper@gmail.com</a:t>
            </a:r>
            <a:endParaRPr lang="en-AU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AU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JCIPP Curtin Corner, Curtin University</a:t>
            </a:r>
            <a:r>
              <a:rPr lang="en-AU">
                <a:solidFill>
                  <a:srgbClr val="990000"/>
                </a:solidFill>
                <a:latin typeface="Palatino Linotype" panose="02040502050505030304" pitchFamily="18" charset="0"/>
              </a:rPr>
              <a:t>, Perth</a:t>
            </a:r>
          </a:p>
          <a:p>
            <a:pPr marL="0" indent="0" algn="ctr">
              <a:buNone/>
            </a:pPr>
            <a:r>
              <a:rPr lang="en-AU">
                <a:solidFill>
                  <a:srgbClr val="990000"/>
                </a:solidFill>
                <a:latin typeface="Palatino Linotype" panose="02040502050505030304" pitchFamily="18" charset="0"/>
              </a:rPr>
              <a:t>Friday </a:t>
            </a:r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3rd July 2020</a:t>
            </a:r>
          </a:p>
          <a:p>
            <a:pPr marL="0" indent="0" algn="ctr">
              <a:buNone/>
            </a:pPr>
            <a:endParaRPr lang="en-AU" i="1" dirty="0">
              <a:solidFill>
                <a:srgbClr val="99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AU" i="1" dirty="0">
              <a:solidFill>
                <a:srgbClr val="99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AU" i="1" dirty="0">
                <a:latin typeface="Palatino Linotype" panose="02040502050505030304" pitchFamily="18" charset="0"/>
              </a:rPr>
              <a:t>This perspective represents the author’s personal views and does not necessarily reflect those of any government agency.</a:t>
            </a:r>
            <a:endParaRPr lang="en-AU" i="1" dirty="0">
              <a:solidFill>
                <a:srgbClr val="99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AU" i="1" dirty="0">
              <a:solidFill>
                <a:srgbClr val="FF0000"/>
              </a:solidFill>
            </a:endParaRPr>
          </a:p>
          <a:p>
            <a:endParaRPr lang="en-AU" altLang="en-US" dirty="0">
              <a:latin typeface="Palatino Linotype" panose="02040502050505030304" pitchFamily="18" charset="0"/>
            </a:endParaRPr>
          </a:p>
          <a:p>
            <a:endParaRPr lang="en-AU" altLang="en-US" sz="1575" i="1" dirty="0">
              <a:latin typeface="Palatino Linotype" panose="02040502050505030304" pitchFamily="18" charset="0"/>
            </a:endParaRPr>
          </a:p>
          <a:p>
            <a:endParaRPr lang="en-AU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6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>
                <a:solidFill>
                  <a:srgbClr val="990000"/>
                </a:solidFill>
                <a:latin typeface="Palatino Linotype" panose="02040502050505030304" pitchFamily="18" charset="0"/>
              </a:rPr>
              <a:t>Different Economies Have Very Different Levels of BE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5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1100" i="1" dirty="0">
                <a:latin typeface="Palatino Linotype" panose="02040502050505030304" pitchFamily="18" charset="0"/>
              </a:rPr>
              <a:t>Source: Medina, Leandro &amp; Schneider, Friedrich (2018) </a:t>
            </a:r>
            <a:r>
              <a:rPr lang="en-GB" sz="1100" i="1" u="sng" dirty="0">
                <a:latin typeface="Palatino Linotype" panose="02040502050505030304" pitchFamily="18" charset="0"/>
              </a:rPr>
              <a:t>Shadow Economies Around the World: What Did We Learn Over the Last 20 Years?, </a:t>
            </a:r>
            <a:r>
              <a:rPr lang="en-GB" sz="1100" i="1" dirty="0">
                <a:latin typeface="Palatino Linotype" panose="02040502050505030304" pitchFamily="18" charset="0"/>
              </a:rPr>
              <a:t>IMF Working Paper WP/18/17, Washington DC: International Monetary Fund, Figure 3.4, p.58. Derived using MIMIC approach.</a:t>
            </a:r>
          </a:p>
          <a:p>
            <a:pPr marL="0" indent="0">
              <a:buNone/>
            </a:pPr>
            <a:endParaRPr lang="en-AU" sz="9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04784"/>
              </p:ext>
            </p:extLst>
          </p:nvPr>
        </p:nvGraphicFramePr>
        <p:xfrm>
          <a:off x="996043" y="1690688"/>
          <a:ext cx="6106886" cy="415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918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Regional Average, 2010-15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GDP 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OECD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15.28%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East Asia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21.24%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Middle East/North Africa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23.42%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South Asia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28.11%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Latin America/Caribbean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33.39%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Sub-Sahara Africa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36.16%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918">
                <a:tc>
                  <a:txBody>
                    <a:bodyPr/>
                    <a:lstStyle/>
                    <a:p>
                      <a:r>
                        <a:rPr lang="en-SG" sz="2000" dirty="0"/>
                        <a:t>Global Average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31.9%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50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International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BE tends to be highest in developing countries, lowest in OECD nations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Is lower in countries with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low tax rates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fewer laws &amp; regulations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clear efficient enforcement of the law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well-established rule of law 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few self-employed workers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SG" sz="900" i="1" dirty="0">
                <a:latin typeface="Palatino Linotype" panose="02040502050505030304" pitchFamily="18" charset="0"/>
              </a:rPr>
              <a:t>Source: Schneider, Friedrich and </a:t>
            </a:r>
            <a:r>
              <a:rPr lang="en-SG" sz="900" i="1" dirty="0" err="1">
                <a:latin typeface="Palatino Linotype" panose="02040502050505030304" pitchFamily="18" charset="0"/>
              </a:rPr>
              <a:t>Enste</a:t>
            </a:r>
            <a:r>
              <a:rPr lang="en-SG" sz="900" i="1" dirty="0">
                <a:latin typeface="Palatino Linotype" panose="02040502050505030304" pitchFamily="18" charset="0"/>
              </a:rPr>
              <a:t>, Dominik (2002) </a:t>
            </a:r>
            <a:r>
              <a:rPr lang="en-SG" sz="900" i="1" u="sng" dirty="0">
                <a:latin typeface="Palatino Linotype" panose="02040502050505030304" pitchFamily="18" charset="0"/>
              </a:rPr>
              <a:t>Hiding In The Shadows: The Growth of the Underground Economy</a:t>
            </a:r>
            <a:r>
              <a:rPr lang="en-SG" sz="900" i="1" dirty="0">
                <a:latin typeface="Palatino Linotype" panose="02040502050505030304" pitchFamily="18" charset="0"/>
              </a:rPr>
              <a:t>, IMF Economic Issues No. 30, Washington DC: IMF, p.2.</a:t>
            </a:r>
            <a:endParaRPr lang="en-AU" sz="9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0A862-1403-43FF-8CA8-CA4BD67B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2245360"/>
            <a:ext cx="42976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7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365126"/>
            <a:ext cx="8180173" cy="1325563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solidFill>
                  <a:srgbClr val="990000"/>
                </a:solidFill>
                <a:latin typeface="Palatino Linotype" panose="02040502050505030304" pitchFamily="18" charset="0"/>
              </a:rPr>
              <a:t>Best (and worst) Global Performers, 1991-2015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5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1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1100" i="1" dirty="0">
                <a:latin typeface="Palatino Linotype" panose="02040502050505030304" pitchFamily="18" charset="0"/>
              </a:rPr>
              <a:t>Source: Medina, Leandro &amp; Schneider, Friedrich (2018) </a:t>
            </a:r>
            <a:r>
              <a:rPr lang="en-GB" sz="1100" i="1" u="sng" dirty="0">
                <a:latin typeface="Palatino Linotype" panose="02040502050505030304" pitchFamily="18" charset="0"/>
              </a:rPr>
              <a:t>Shadow Economies Around the World: What Did We Learn Over the Last 20 Years?, </a:t>
            </a:r>
            <a:r>
              <a:rPr lang="en-GB" sz="1100" i="1" dirty="0">
                <a:latin typeface="Palatino Linotype" panose="02040502050505030304" pitchFamily="18" charset="0"/>
              </a:rPr>
              <a:t>IMF Working Paper WP/18/17, Washington DC: International Monetary Fund, Table 18, pp.50-54. Derived using MIMIC approach.</a:t>
            </a:r>
          </a:p>
          <a:p>
            <a:pPr marL="0" indent="0">
              <a:buNone/>
            </a:pPr>
            <a:endParaRPr lang="en-AU" sz="9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51777"/>
              </p:ext>
            </p:extLst>
          </p:nvPr>
        </p:nvGraphicFramePr>
        <p:xfrm>
          <a:off x="1128123" y="1371600"/>
          <a:ext cx="6106886" cy="42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954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Country</a:t>
                      </a:r>
                      <a:r>
                        <a:rPr lang="en-SG" baseline="0" dirty="0"/>
                        <a:t> </a:t>
                      </a:r>
                      <a:r>
                        <a:rPr lang="en-SG" dirty="0"/>
                        <a:t>Average, 1991-2015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GDP 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en-SG" sz="2000" dirty="0">
                          <a:solidFill>
                            <a:srgbClr val="00B050"/>
                          </a:solidFill>
                        </a:rPr>
                        <a:t>Switzerland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solidFill>
                            <a:srgbClr val="00B050"/>
                          </a:solidFill>
                        </a:rPr>
                        <a:t>7.2%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en-SG" sz="2000" dirty="0">
                          <a:solidFill>
                            <a:srgbClr val="00B050"/>
                          </a:solidFill>
                        </a:rPr>
                        <a:t>USA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solidFill>
                            <a:srgbClr val="00B050"/>
                          </a:solidFill>
                        </a:rPr>
                        <a:t>8.3%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en-SG" sz="2000" dirty="0">
                          <a:solidFill>
                            <a:srgbClr val="00B050"/>
                          </a:solidFill>
                        </a:rPr>
                        <a:t>Austria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solidFill>
                            <a:srgbClr val="00B050"/>
                          </a:solidFill>
                        </a:rPr>
                        <a:t>8.9%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en-SG" sz="2000" dirty="0">
                          <a:solidFill>
                            <a:srgbClr val="FF0000"/>
                          </a:solidFill>
                        </a:rPr>
                        <a:t>Zimbabwe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solidFill>
                            <a:srgbClr val="FF0000"/>
                          </a:solidFill>
                        </a:rPr>
                        <a:t>60.6%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en-SG" sz="2000" dirty="0">
                          <a:solidFill>
                            <a:srgbClr val="FF0000"/>
                          </a:solidFill>
                        </a:rPr>
                        <a:t>Bolivia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solidFill>
                            <a:srgbClr val="FF0000"/>
                          </a:solidFill>
                        </a:rPr>
                        <a:t>62.3%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en-SG" sz="2000" dirty="0">
                          <a:solidFill>
                            <a:srgbClr val="FF0000"/>
                          </a:solidFill>
                        </a:rPr>
                        <a:t>Georgia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solidFill>
                            <a:srgbClr val="FF0000"/>
                          </a:solidFill>
                        </a:rPr>
                        <a:t>64.9%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Global Trends &amp;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286"/>
            <a:ext cx="7886700" cy="4677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More people </a:t>
            </a:r>
            <a:r>
              <a:rPr lang="en-AU" sz="1800" u="sng" dirty="0">
                <a:solidFill>
                  <a:srgbClr val="0000FF"/>
                </a:solidFill>
                <a:latin typeface="Palatino Linotype" panose="02040502050505030304" pitchFamily="18" charset="0"/>
              </a:rPr>
              <a:t>move into </a:t>
            </a:r>
            <a:r>
              <a:rPr lang="en-AU" sz="1800" dirty="0">
                <a:latin typeface="Palatino Linotype" panose="02040502050505030304" pitchFamily="18" charset="0"/>
              </a:rPr>
              <a:t>the black economy when: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Taxes increase too much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Employment/labour laws and pay rates become too high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Social security payments are too low or rules too difficult to comply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Limits are placed on how many hours people can officially work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More people </a:t>
            </a:r>
            <a:r>
              <a:rPr lang="en-AU" sz="18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move out </a:t>
            </a:r>
            <a:r>
              <a:rPr lang="en-AU" sz="1800" dirty="0">
                <a:latin typeface="Palatino Linotype" panose="02040502050505030304" pitchFamily="18" charset="0"/>
              </a:rPr>
              <a:t>of the black economy when: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Wages in the formal economy increase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Corruption in official economy is reduced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SG" sz="900" i="1" dirty="0">
                <a:latin typeface="Palatino Linotype" panose="02040502050505030304" pitchFamily="18" charset="0"/>
              </a:rPr>
              <a:t>Source: Schneider, Friedrich and </a:t>
            </a:r>
            <a:r>
              <a:rPr lang="en-SG" sz="900" i="1" dirty="0" err="1">
                <a:latin typeface="Palatino Linotype" panose="02040502050505030304" pitchFamily="18" charset="0"/>
              </a:rPr>
              <a:t>Enste</a:t>
            </a:r>
            <a:r>
              <a:rPr lang="en-SG" sz="900" i="1" dirty="0">
                <a:latin typeface="Palatino Linotype" panose="02040502050505030304" pitchFamily="18" charset="0"/>
              </a:rPr>
              <a:t>, Dominik (2002) </a:t>
            </a:r>
            <a:r>
              <a:rPr lang="en-SG" sz="900" i="1" u="sng" dirty="0">
                <a:latin typeface="Palatino Linotype" panose="02040502050505030304" pitchFamily="18" charset="0"/>
              </a:rPr>
              <a:t>Hiding In The Shadows:  The Growth of the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SG" sz="900" i="1" u="sng" dirty="0">
                <a:latin typeface="Palatino Linotype" panose="02040502050505030304" pitchFamily="18" charset="0"/>
              </a:rPr>
              <a:t>Underground Economy</a:t>
            </a:r>
            <a:r>
              <a:rPr lang="en-SG" sz="900" i="1" dirty="0">
                <a:latin typeface="Palatino Linotype" panose="02040502050505030304" pitchFamily="18" charset="0"/>
              </a:rPr>
              <a:t>, IMF Economic Issues No. 30, Washington DC: IMF, p.2.</a:t>
            </a:r>
            <a:endParaRPr lang="en-AU" sz="9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4519613"/>
            <a:ext cx="3233960" cy="19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38480" cy="649922"/>
          </a:xfrm>
        </p:spPr>
        <p:txBody>
          <a:bodyPr/>
          <a:lstStyle/>
          <a:p>
            <a:r>
              <a:rPr lang="en-AU" sz="3200" dirty="0">
                <a:solidFill>
                  <a:srgbClr val="990000"/>
                </a:solidFill>
              </a:rPr>
              <a:t>Cultural Views &amp; Differences Also Matter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16538" y="3821012"/>
            <a:ext cx="4968571" cy="1143000"/>
          </a:xfrm>
          <a:prstGeom prst="wedgeRoundRectCallout">
            <a:avLst>
              <a:gd name="adj1" fmla="val -2237"/>
              <a:gd name="adj2" fmla="val 735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dirty="0">
                <a:latin typeface="Palatino Linotype" panose="02040502050505030304" pitchFamily="18" charset="0"/>
              </a:rPr>
              <a:t>“The avoidance of taxes is the only intellectual pursuit that carries any reward.”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4778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SG" sz="2400" i="1" dirty="0">
                <a:latin typeface="Palatino Linotype" panose="02040502050505030304" pitchFamily="18" charset="0"/>
              </a:rPr>
              <a:t>John Maynard Keynes (1883-1946)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B3A13-BB27-4957-90E0-03B2C448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389" y="4392512"/>
            <a:ext cx="3082649" cy="217062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FB5DF0A-B941-4BA4-B46E-6AE7A0B10BCD}"/>
              </a:ext>
            </a:extLst>
          </p:cNvPr>
          <p:cNvSpPr/>
          <p:nvPr/>
        </p:nvSpPr>
        <p:spPr>
          <a:xfrm>
            <a:off x="5726070" y="907616"/>
            <a:ext cx="3082650" cy="1493520"/>
          </a:xfrm>
          <a:prstGeom prst="wedgeEllipseCallout">
            <a:avLst>
              <a:gd name="adj1" fmla="val -67353"/>
              <a:gd name="adj2" fmla="val -24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Palatino Linotype" panose="02040502050505030304" pitchFamily="18" charset="0"/>
              </a:rPr>
              <a:t>“Only fools pay.”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1D8EF-B0CF-45B0-89E2-6995F4D0F8B9}"/>
              </a:ext>
            </a:extLst>
          </p:cNvPr>
          <p:cNvSpPr txBox="1"/>
          <p:nvPr/>
        </p:nvSpPr>
        <p:spPr>
          <a:xfrm>
            <a:off x="5781929" y="2465488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>
                <a:latin typeface="Palatino Linotype" panose="02040502050505030304" pitchFamily="18" charset="0"/>
              </a:rPr>
              <a:t>Popular Italian saying</a:t>
            </a:r>
            <a:r>
              <a:rPr lang="en-AU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17F53A-0BAD-4E9C-A23E-B3320C80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189257"/>
            <a:ext cx="4301189" cy="21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dirty="0">
                <a:solidFill>
                  <a:srgbClr val="990000"/>
                </a:solidFill>
                <a:latin typeface="Palatino Linotype" panose="02040502050505030304" pitchFamily="18" charset="0"/>
              </a:rPr>
              <a:t>How Big Is Australia’s </a:t>
            </a:r>
            <a:r>
              <a:rPr lang="en-AU" sz="4000" dirty="0">
                <a:solidFill>
                  <a:srgbClr val="000000"/>
                </a:solidFill>
                <a:latin typeface="Palatino Linotype" panose="02040502050505030304" pitchFamily="18" charset="0"/>
              </a:rPr>
              <a:t>Black Economy? </a:t>
            </a:r>
            <a:endParaRPr lang="en-AU" sz="4000" dirty="0">
              <a:solidFill>
                <a:srgbClr val="99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2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Several estimations: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IMF: 12% of GDP in 2015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ABS: 1.9% of GDP in 2012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Black Economy Report: 3% of GDP in 2017 (= $50 billion )</a:t>
            </a:r>
          </a:p>
          <a:p>
            <a:pPr marL="0" indent="0">
              <a:buNone/>
            </a:pPr>
            <a:endParaRPr lang="en-AU" sz="18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i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i="1" dirty="0">
                <a:latin typeface="Palatino Linotype" panose="02040502050505030304" pitchFamily="18" charset="0"/>
              </a:rPr>
              <a:t>Sources: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i="1" dirty="0">
                <a:latin typeface="Palatino Linotype" panose="02040502050505030304" pitchFamily="18" charset="0"/>
              </a:rPr>
              <a:t>Medina, Leandro &amp; Schneider, Friedrich (2018) </a:t>
            </a:r>
            <a:r>
              <a:rPr lang="en-GB" sz="900" i="1" u="sng" dirty="0">
                <a:latin typeface="Palatino Linotype" panose="02040502050505030304" pitchFamily="18" charset="0"/>
              </a:rPr>
              <a:t>Shadow Economies Around the World: What Did We Learn Over the Last 20 Years?, </a:t>
            </a:r>
            <a:r>
              <a:rPr lang="en-GB" sz="900" i="1" dirty="0">
                <a:latin typeface="Palatino Linotype" panose="02040502050505030304" pitchFamily="18" charset="0"/>
              </a:rPr>
              <a:t>IMF Working Paper WP/18/17, Washington DC: International Monetary Fund, Figure 3.4, p.58. Derived using MIMIC approach.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i="1" dirty="0">
                <a:latin typeface="Palatino Linotype" panose="02040502050505030304" pitchFamily="18" charset="0"/>
              </a:rPr>
              <a:t>Treasury (2017) Black Economy Taskforce Final Report, October, Canberra: The Treasury, p.1.</a:t>
            </a:r>
          </a:p>
          <a:p>
            <a:pPr marL="0" indent="0">
              <a:buNone/>
            </a:pPr>
            <a:endParaRPr lang="en-AU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51" y="381066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0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752025" cy="1137671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Recent Australian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797"/>
            <a:ext cx="7886700" cy="4674166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Palatino Linotype" panose="02040502050505030304" pitchFamily="18" charset="0"/>
              </a:rPr>
              <a:t>Ban on </a:t>
            </a: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sales-suppression software</a:t>
            </a:r>
            <a:r>
              <a:rPr lang="en-AU" sz="1800" dirty="0">
                <a:latin typeface="Palatino Linotype" panose="02040502050505030304" pitchFamily="18" charset="0"/>
              </a:rPr>
              <a:t>/electronic tills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ABF: </a:t>
            </a:r>
            <a:r>
              <a:rPr lang="en-AU" sz="1800" dirty="0">
                <a:latin typeface="Palatino Linotype" panose="02040502050505030304" pitchFamily="18" charset="0"/>
              </a:rPr>
              <a:t>Illicit Tobacco Taskforce seized 77+ tonnes (worth $89m)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Treasury: </a:t>
            </a:r>
            <a:r>
              <a:rPr lang="en-AU" sz="1800" dirty="0">
                <a:latin typeface="Palatino Linotype" panose="02040502050505030304" pitchFamily="18" charset="0"/>
              </a:rPr>
              <a:t>Black Economy Advisory Board meeting 2/3 times annually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11 agencies: </a:t>
            </a:r>
            <a:r>
              <a:rPr lang="en-AU" sz="1800" dirty="0">
                <a:latin typeface="Palatino Linotype" panose="02040502050505030304" pitchFamily="18" charset="0"/>
              </a:rPr>
              <a:t>Black Economy Standing Taskforce operating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ATO: </a:t>
            </a:r>
            <a:r>
              <a:rPr lang="en-AU" sz="1800" dirty="0">
                <a:latin typeface="Palatino Linotype" panose="02040502050505030304" pitchFamily="18" charset="0"/>
              </a:rPr>
              <a:t>bidders for major federal tenders must provide statement of their tax records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ATO: </a:t>
            </a:r>
            <a:r>
              <a:rPr lang="en-AU" sz="1800" dirty="0">
                <a:latin typeface="Palatino Linotype" panose="02040502050505030304" pitchFamily="18" charset="0"/>
              </a:rPr>
              <a:t>Taxable Payments Reporting System (expanded </a:t>
            </a:r>
          </a:p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from just building &amp; construction to also now include others)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ATO: </a:t>
            </a:r>
            <a:r>
              <a:rPr lang="en-AU" sz="1800" dirty="0">
                <a:latin typeface="Palatino Linotype" panose="02040502050505030304" pitchFamily="18" charset="0"/>
              </a:rPr>
              <a:t>13,000+ business field visits</a:t>
            </a:r>
          </a:p>
          <a:p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ATO: </a:t>
            </a:r>
            <a:r>
              <a:rPr lang="en-AU" sz="1800" dirty="0">
                <a:latin typeface="Palatino Linotype" panose="02040502050505030304" pitchFamily="18" charset="0"/>
              </a:rPr>
              <a:t>Over 100,000 tip-offs to Tax Integrity Centre (hotline)</a:t>
            </a:r>
          </a:p>
          <a:p>
            <a:pPr marL="0" indent="0">
              <a:buNone/>
            </a:pPr>
            <a:endParaRPr lang="en-AU" sz="18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Additional $1.5 billion revenue raised</a:t>
            </a:r>
            <a:endParaRPr lang="en-AU" sz="24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3548270"/>
            <a:ext cx="2050112" cy="29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What Next in Australia?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748"/>
            <a:ext cx="7886700" cy="4666215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$10,000 cash limit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Governs business-to-business and business-to-consumer acts, not private ones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Still to be legislated: </a:t>
            </a:r>
            <a:r>
              <a:rPr lang="en-AU" sz="1800" i="1" dirty="0">
                <a:latin typeface="Palatino Linotype" panose="02040502050505030304" pitchFamily="18" charset="0"/>
              </a:rPr>
              <a:t>Currency (Restrictions on Use of Cash) Bill 2019</a:t>
            </a:r>
            <a:r>
              <a:rPr lang="en-AU" sz="1800" dirty="0">
                <a:latin typeface="Palatino Linotype" panose="02040502050505030304" pitchFamily="18" charset="0"/>
              </a:rPr>
              <a:t> currently in Parliament (awaiting Senate consideration)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Illicit tobacco: </a:t>
            </a:r>
            <a:r>
              <a:rPr lang="en-AU" sz="1800" dirty="0">
                <a:latin typeface="Palatino Linotype" panose="02040502050505030304" pitchFamily="18" charset="0"/>
              </a:rPr>
              <a:t>ongoing area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Wage theft: </a:t>
            </a:r>
            <a:r>
              <a:rPr lang="en-AU" sz="1800" dirty="0">
                <a:latin typeface="Palatino Linotype" panose="02040502050505030304" pitchFamily="18" charset="0"/>
              </a:rPr>
              <a:t>continued area of concern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ABN reforms: </a:t>
            </a:r>
            <a:r>
              <a:rPr lang="en-AU" sz="1800" dirty="0">
                <a:latin typeface="Palatino Linotype" panose="02040502050505030304" pitchFamily="18" charset="0"/>
              </a:rPr>
              <a:t>reduce unused ABNs, require regular re-registration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Sharing economy: </a:t>
            </a:r>
            <a:r>
              <a:rPr lang="en-AU" sz="1800" dirty="0">
                <a:latin typeface="Palatino Linotype" panose="02040502050505030304" pitchFamily="18" charset="0"/>
              </a:rPr>
              <a:t>from July 2022, will be required to advise ATO what income payments have been made to whom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4A2A1-EBE1-4632-8C2B-BF7FAA90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6952">
            <a:off x="6365067" y="5312844"/>
            <a:ext cx="235918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29E88-ECA0-4B5C-8AED-08031425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71" y="4891748"/>
            <a:ext cx="2705100" cy="168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A0449-CC57-433B-9F7E-42B1B5C74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0652">
            <a:off x="205719" y="5275401"/>
            <a:ext cx="3940481" cy="6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487332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199"/>
            <a:ext cx="7397750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>
                <a:latin typeface="Palatino Linotype" panose="02040502050505030304" pitchFamily="18" charset="0"/>
              </a:rPr>
              <a:t>There are over 500 billion banknotes in circulation globally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1000" i="1" dirty="0">
                <a:latin typeface="Palatino Linotype" panose="02040502050505030304" pitchFamily="18" charset="0"/>
              </a:rPr>
              <a:t>Source: OECD (2017) </a:t>
            </a:r>
            <a:r>
              <a:rPr lang="en-GB" sz="1000" i="1" u="sng" dirty="0">
                <a:latin typeface="Palatino Linotype" panose="02040502050505030304" pitchFamily="18" charset="0"/>
              </a:rPr>
              <a:t>Shining Light On The Shadow Economy: Opportunities and Threats</a:t>
            </a:r>
            <a:r>
              <a:rPr lang="en-GB" sz="1000" i="1" dirty="0">
                <a:latin typeface="Palatino Linotype" panose="02040502050505030304" pitchFamily="18" charset="0"/>
              </a:rPr>
              <a:t>, Paris: OECD, pp.16.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16" y="496358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6" y="365126"/>
            <a:ext cx="6773334" cy="1325563"/>
          </a:xfrm>
        </p:spPr>
        <p:txBody>
          <a:bodyPr>
            <a:normAutofit/>
          </a:bodyPr>
          <a:lstStyle/>
          <a:p>
            <a:pPr algn="ctr"/>
            <a:r>
              <a:rPr lang="en-SG" sz="3600" dirty="0">
                <a:solidFill>
                  <a:srgbClr val="990000"/>
                </a:solidFill>
                <a:latin typeface="Palatino Linotype" panose="02040502050505030304" pitchFamily="18" charset="0"/>
              </a:rPr>
              <a:t>What Do We Use Our Cash For?</a:t>
            </a:r>
            <a:endParaRPr lang="en-GB" sz="3600" dirty="0">
              <a:solidFill>
                <a:srgbClr val="99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>
                <a:latin typeface="Palatino Linotype" panose="02040502050505030304" pitchFamily="18" charset="0"/>
              </a:rPr>
              <a:t>The Reserve Bank of Australia is the sole issuer and redeemer of Australian banknotes. It estimates that of all banknotes: </a:t>
            </a:r>
          </a:p>
          <a:p>
            <a:r>
              <a:rPr lang="en-SG" dirty="0">
                <a:latin typeface="Palatino Linotype" panose="02040502050505030304" pitchFamily="18" charset="0"/>
              </a:rPr>
              <a:t>15–35% are used for legitimate transactions; </a:t>
            </a:r>
          </a:p>
          <a:p>
            <a:r>
              <a:rPr lang="en-SG" dirty="0">
                <a:latin typeface="Palatino Linotype" panose="02040502050505030304" pitchFamily="18" charset="0"/>
              </a:rPr>
              <a:t>50-75% are hoarded/stored;</a:t>
            </a:r>
          </a:p>
          <a:p>
            <a:r>
              <a:rPr lang="en-SG" dirty="0">
                <a:latin typeface="Palatino Linotype" panose="02040502050505030304" pitchFamily="18" charset="0"/>
              </a:rPr>
              <a:t>4–8% are used in the shadow economy;</a:t>
            </a:r>
          </a:p>
          <a:p>
            <a:r>
              <a:rPr lang="en-SG" dirty="0">
                <a:latin typeface="Palatino Linotype" panose="02040502050505030304" pitchFamily="18" charset="0"/>
              </a:rPr>
              <a:t>5–10% are lost.</a:t>
            </a:r>
          </a:p>
          <a:p>
            <a:endParaRPr lang="en-SG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SG" sz="1100" i="1" dirty="0">
                <a:latin typeface="Palatino Linotype" panose="02040502050505030304" pitchFamily="18" charset="0"/>
              </a:rPr>
              <a:t>Source: Finlay, R.; </a:t>
            </a:r>
            <a:r>
              <a:rPr lang="en-SG" sz="1100" i="1" dirty="0" err="1">
                <a:latin typeface="Palatino Linotype" panose="02040502050505030304" pitchFamily="18" charset="0"/>
              </a:rPr>
              <a:t>Staib</a:t>
            </a:r>
            <a:r>
              <a:rPr lang="en-SG" sz="1100" i="1" dirty="0">
                <a:latin typeface="Palatino Linotype" panose="02040502050505030304" pitchFamily="18" charset="0"/>
              </a:rPr>
              <a:t>, A. &amp; Wakefield, M. (2018)</a:t>
            </a:r>
            <a:r>
              <a:rPr lang="en-SG" sz="1100" i="1" u="sng" dirty="0">
                <a:latin typeface="Palatino Linotype" panose="02040502050505030304" pitchFamily="18" charset="0"/>
              </a:rPr>
              <a:t> Where's the Money? An Investigation Into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G" sz="1100" i="1" u="sng" dirty="0">
                <a:latin typeface="Palatino Linotype" panose="02040502050505030304" pitchFamily="18" charset="0"/>
              </a:rPr>
              <a:t>Whereabouts and Uses of Australian Banknotes</a:t>
            </a:r>
            <a:r>
              <a:rPr lang="en-SG" sz="1100" i="1" dirty="0">
                <a:latin typeface="Palatino Linotype" panose="02040502050505030304" pitchFamily="18" charset="0"/>
              </a:rPr>
              <a:t>, RDP 2018-12, Sydney: Reserve Bank of Australia.</a:t>
            </a:r>
            <a:endParaRPr lang="en-AU" sz="1100" i="1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30" y="611281"/>
            <a:ext cx="1531937" cy="88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79" y="4802982"/>
            <a:ext cx="2190221" cy="1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19254"/>
              </p:ext>
            </p:extLst>
          </p:nvPr>
        </p:nvGraphicFramePr>
        <p:xfrm>
          <a:off x="457200" y="1412776"/>
          <a:ext cx="8229600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85DE-70D9-4715-AC32-B69CC13A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solidFill>
                  <a:srgbClr val="990000"/>
                </a:solidFill>
                <a:latin typeface="Palatino Linotype" panose="02040502050505030304" pitchFamily="18" charset="0"/>
              </a:rPr>
              <a:t>Not All Outcomes Are Predictable…</a:t>
            </a: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CE1AF8C-51A7-40EF-8D1E-FC38E097D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7" y="1825625"/>
            <a:ext cx="6522445" cy="4351338"/>
          </a:xfrm>
        </p:spPr>
      </p:pic>
    </p:spTree>
    <p:extLst>
      <p:ext uri="{BB962C8B-B14F-4D97-AF65-F5344CB8AC3E}">
        <p14:creationId xmlns:p14="http://schemas.microsoft.com/office/powerpoint/2010/main" val="255236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288" y="341784"/>
            <a:ext cx="8229600" cy="806296"/>
          </a:xfrm>
        </p:spPr>
        <p:txBody>
          <a:bodyPr>
            <a:normAutofit/>
          </a:bodyPr>
          <a:lstStyle/>
          <a:p>
            <a:pPr algn="ctr"/>
            <a:r>
              <a:rPr lang="en-AU" sz="4400" b="1" dirty="0">
                <a:solidFill>
                  <a:srgbClr val="990000"/>
                </a:solidFill>
                <a:latin typeface="Palatino Linotype" panose="02040502050505030304" pitchFamily="18" charset="0"/>
              </a:rPr>
              <a:t>What Happens After </a:t>
            </a:r>
            <a:r>
              <a:rPr lang="en-AU" sz="4400" b="1" dirty="0" err="1">
                <a:solidFill>
                  <a:srgbClr val="990000"/>
                </a:solidFill>
                <a:latin typeface="Palatino Linotype" panose="02040502050505030304" pitchFamily="18" charset="0"/>
              </a:rPr>
              <a:t>Covid</a:t>
            </a:r>
            <a:r>
              <a:rPr lang="en-AU" sz="4400" b="1" dirty="0">
                <a:solidFill>
                  <a:srgbClr val="990000"/>
                </a:solidFill>
                <a:latin typeface="Palatino Linotype" panose="02040502050505030304" pitchFamily="18" charset="0"/>
              </a:rPr>
              <a:t>?</a:t>
            </a:r>
            <a:endParaRPr lang="en-AU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277614"/>
              </p:ext>
            </p:extLst>
          </p:nvPr>
        </p:nvGraphicFramePr>
        <p:xfrm>
          <a:off x="457200" y="1148080"/>
          <a:ext cx="8229600" cy="530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A3B071A-8564-409C-839B-971A1B7B0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984" y="2590800"/>
            <a:ext cx="5703535" cy="22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4966"/>
            <a:ext cx="769239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What Happens After </a:t>
            </a:r>
            <a:r>
              <a:rPr lang="en-AU" dirty="0" err="1">
                <a:solidFill>
                  <a:srgbClr val="990000"/>
                </a:solidFill>
                <a:latin typeface="Palatino Linotype" panose="02040502050505030304" pitchFamily="18" charset="0"/>
              </a:rPr>
              <a:t>Covid</a:t>
            </a:r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825624"/>
            <a:ext cx="8068310" cy="47771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600" dirty="0">
                <a:solidFill>
                  <a:srgbClr val="0000FF"/>
                </a:solidFill>
                <a:latin typeface="Palatino Linotype" panose="02040502050505030304" pitchFamily="18" charset="0"/>
              </a:rPr>
              <a:t>More electronic banking?</a:t>
            </a:r>
          </a:p>
          <a:p>
            <a:pPr marL="0" indent="0">
              <a:buNone/>
            </a:pPr>
            <a:r>
              <a:rPr lang="en-AU" sz="2600" i="1" dirty="0"/>
              <a:t>“Many of us have chosen to be cashless for the moment. I must say for my own business it has made transactions so much easier to manage … I know the concept of being a cashless economy is often in discussion. I for one would support no wages in cash.”</a:t>
            </a:r>
          </a:p>
          <a:p>
            <a:pPr marL="0" indent="0">
              <a:buNone/>
            </a:pPr>
            <a:r>
              <a:rPr lang="en-AU" sz="2600" dirty="0">
                <a:solidFill>
                  <a:srgbClr val="0000FF"/>
                </a:solidFill>
                <a:latin typeface="Palatino Linotype" panose="02040502050505030304" pitchFamily="18" charset="0"/>
              </a:rPr>
              <a:t>Better intelligence?</a:t>
            </a:r>
          </a:p>
          <a:p>
            <a:pPr marL="0" indent="0">
              <a:buNone/>
            </a:pPr>
            <a:r>
              <a:rPr lang="en-AU" sz="2600" i="1" dirty="0"/>
              <a:t>“With the community preferring to have no contact transactions, the use of credit  and debit cards is allowing us much better compliance and tracking … ” </a:t>
            </a:r>
          </a:p>
          <a:p>
            <a:pPr marL="0" indent="0">
              <a:buNone/>
            </a:pPr>
            <a:r>
              <a:rPr lang="en-AU" sz="2600" dirty="0">
                <a:solidFill>
                  <a:srgbClr val="0000FF"/>
                </a:solidFill>
                <a:latin typeface="Palatino Linotype" panose="02040502050505030304" pitchFamily="18" charset="0"/>
              </a:rPr>
              <a:t>More illegal tobacco?</a:t>
            </a:r>
          </a:p>
          <a:p>
            <a:pPr marL="0" indent="0">
              <a:buNone/>
            </a:pPr>
            <a:r>
              <a:rPr lang="en-AU" sz="2600" i="1"/>
              <a:t>“During </a:t>
            </a:r>
            <a:r>
              <a:rPr lang="en-AU" sz="2600" i="1" dirty="0"/>
              <a:t>the lockdown here, beers and cigarettes were prohibited from being distributed and production ordered to stop … As a consequence, the illicit/smuggled liquor, alcohol and cigarettes became rampant again to fill the void.”</a:t>
            </a:r>
          </a:p>
          <a:p>
            <a:pPr marL="0" indent="0">
              <a:buNone/>
            </a:pPr>
            <a:r>
              <a:rPr lang="en-AU" sz="2600" dirty="0">
                <a:solidFill>
                  <a:srgbClr val="0000FF"/>
                </a:solidFill>
                <a:latin typeface="Palatino Linotype" panose="02040502050505030304" pitchFamily="18" charset="0"/>
              </a:rPr>
              <a:t>More small-scale, home-based businesses in future?</a:t>
            </a:r>
          </a:p>
          <a:p>
            <a:pPr marL="0" indent="0">
              <a:buNone/>
            </a:pPr>
            <a:r>
              <a:rPr lang="en-AU" sz="2600" dirty="0">
                <a:solidFill>
                  <a:srgbClr val="0000FF"/>
                </a:solidFill>
                <a:latin typeface="Palatino Linotype" panose="02040502050505030304" pitchFamily="18" charset="0"/>
              </a:rPr>
              <a:t>More businesses moving out of the regulated economy?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</p:spTree>
    <p:extLst>
      <p:ext uri="{BB962C8B-B14F-4D97-AF65-F5344CB8AC3E}">
        <p14:creationId xmlns:p14="http://schemas.microsoft.com/office/powerpoint/2010/main" val="2168006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Useful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7440"/>
            <a:ext cx="7886700" cy="5069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Palatino Linotype" panose="02040502050505030304" pitchFamily="18" charset="0"/>
              </a:rPr>
              <a:t>Bajada, Christopher &amp; Schneider, Friedrich (2005) “The Shadow Economies of the Asia-Pacific,” </a:t>
            </a:r>
            <a:r>
              <a:rPr lang="en-GB" sz="1600" i="1" dirty="0">
                <a:latin typeface="Palatino Linotype" panose="02040502050505030304" pitchFamily="18" charset="0"/>
              </a:rPr>
              <a:t>Pacific Economic Review</a:t>
            </a:r>
            <a:r>
              <a:rPr lang="en-GB" sz="1600" dirty="0">
                <a:latin typeface="Palatino Linotype" panose="02040502050505030304" pitchFamily="18" charset="0"/>
              </a:rPr>
              <a:t>, Vol.10 No.3, pp.379-401.</a:t>
            </a:r>
          </a:p>
          <a:p>
            <a:pPr marL="0" indent="0">
              <a:buNone/>
            </a:pPr>
            <a:r>
              <a:rPr lang="en-SG" sz="1600" dirty="0">
                <a:latin typeface="Palatino Linotype" panose="02040502050505030304" pitchFamily="18" charset="0"/>
              </a:rPr>
              <a:t>Finlay, R.; </a:t>
            </a:r>
            <a:r>
              <a:rPr lang="en-SG" sz="1600" dirty="0" err="1">
                <a:latin typeface="Palatino Linotype" panose="02040502050505030304" pitchFamily="18" charset="0"/>
              </a:rPr>
              <a:t>Staib</a:t>
            </a:r>
            <a:r>
              <a:rPr lang="en-SG" sz="1600" dirty="0">
                <a:latin typeface="Palatino Linotype" panose="02040502050505030304" pitchFamily="18" charset="0"/>
              </a:rPr>
              <a:t>, A. &amp; Wakefield, M. (2018) </a:t>
            </a:r>
            <a:r>
              <a:rPr lang="en-SG" sz="1600" i="1" dirty="0">
                <a:latin typeface="Palatino Linotype" panose="02040502050505030304" pitchFamily="18" charset="0"/>
              </a:rPr>
              <a:t>Where's the Money? An Investigation Into The Whereabouts and Uses of Australian Banknotes</a:t>
            </a:r>
            <a:r>
              <a:rPr lang="en-SG" sz="1600" dirty="0">
                <a:latin typeface="Palatino Linotype" panose="02040502050505030304" pitchFamily="18" charset="0"/>
              </a:rPr>
              <a:t>, RDP 2018-12, Sydney: Reserve Bank of Australia.</a:t>
            </a:r>
            <a:endParaRPr lang="en-AU" sz="16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Palatino Linotype" panose="02040502050505030304" pitchFamily="18" charset="0"/>
              </a:rPr>
              <a:t>Medina, L. &amp; Schneider, F. (2018) </a:t>
            </a:r>
            <a:r>
              <a:rPr lang="en-GB" sz="1600" i="1" dirty="0">
                <a:latin typeface="Palatino Linotype" panose="02040502050505030304" pitchFamily="18" charset="0"/>
              </a:rPr>
              <a:t>Shadow Economies Around the World: What Did We Learn Over the Last 20 Years?, </a:t>
            </a:r>
            <a:r>
              <a:rPr lang="en-GB" sz="1600" dirty="0">
                <a:latin typeface="Palatino Linotype" panose="02040502050505030304" pitchFamily="18" charset="0"/>
              </a:rPr>
              <a:t>IMF Working Paper WP/18/17, Washington DC: International Monetary Fund.</a:t>
            </a:r>
          </a:p>
          <a:p>
            <a:pPr marL="0" indent="0">
              <a:buNone/>
            </a:pPr>
            <a:r>
              <a:rPr lang="en-GB" sz="1600" dirty="0">
                <a:latin typeface="Palatino Linotype" panose="02040502050505030304" pitchFamily="18" charset="0"/>
              </a:rPr>
              <a:t>OECD (2002) </a:t>
            </a:r>
            <a:r>
              <a:rPr lang="en-GB" sz="1600" i="1" dirty="0">
                <a:latin typeface="Palatino Linotype" panose="02040502050505030304" pitchFamily="18" charset="0"/>
              </a:rPr>
              <a:t>Measuring The Non-Observed Economy: A Handbook</a:t>
            </a:r>
            <a:r>
              <a:rPr lang="en-GB" sz="1600" dirty="0">
                <a:latin typeface="Palatino Linotype" panose="02040502050505030304" pitchFamily="18" charset="0"/>
              </a:rPr>
              <a:t>, Paris: OECD.</a:t>
            </a:r>
          </a:p>
          <a:p>
            <a:pPr marL="0" indent="0">
              <a:buNone/>
            </a:pPr>
            <a:r>
              <a:rPr lang="en-GB" sz="1600" dirty="0">
                <a:latin typeface="Palatino Linotype" panose="02040502050505030304" pitchFamily="18" charset="0"/>
              </a:rPr>
              <a:t>OECD (2017) </a:t>
            </a:r>
            <a:r>
              <a:rPr lang="en-GB" sz="1600" i="1" dirty="0">
                <a:latin typeface="Palatino Linotype" panose="02040502050505030304" pitchFamily="18" charset="0"/>
              </a:rPr>
              <a:t>Shining Light On The Shadow Economy: Opportunities and Threats</a:t>
            </a:r>
            <a:r>
              <a:rPr lang="en-GB" sz="1600" dirty="0">
                <a:latin typeface="Palatino Linotype" panose="02040502050505030304" pitchFamily="18" charset="0"/>
              </a:rPr>
              <a:t>, Paris: OECD.</a:t>
            </a:r>
          </a:p>
          <a:p>
            <a:pPr marL="0" indent="0">
              <a:buNone/>
            </a:pPr>
            <a:r>
              <a:rPr lang="en-GB" sz="1600" dirty="0">
                <a:latin typeface="Palatino Linotype" panose="02040502050505030304" pitchFamily="18" charset="0"/>
              </a:rPr>
              <a:t>Schaper, M.T. (2020) </a:t>
            </a:r>
            <a:r>
              <a:rPr lang="en-AU" sz="1600" dirty="0">
                <a:latin typeface="Palatino Linotype" panose="02040502050505030304" pitchFamily="18" charset="0"/>
              </a:rPr>
              <a:t>Schaper, M.T. (2020) “The Black Economy in Southeast Asia: Current Issues and Future Challenges” </a:t>
            </a:r>
            <a:r>
              <a:rPr lang="en-AU" sz="1600" i="1" dirty="0">
                <a:latin typeface="Palatino Linotype" panose="02040502050505030304" pitchFamily="18" charset="0"/>
              </a:rPr>
              <a:t>ISEAS Perspectives,</a:t>
            </a:r>
            <a:r>
              <a:rPr lang="en-AU" sz="1600" dirty="0">
                <a:latin typeface="Palatino Linotype" panose="02040502050505030304" pitchFamily="18" charset="0"/>
              </a:rPr>
              <a:t> No.55, 29th May, Singapore: Institute of South East Asian Studies-Yusof Ishak Institute.</a:t>
            </a:r>
          </a:p>
          <a:p>
            <a:pPr marL="0" indent="0">
              <a:buNone/>
            </a:pPr>
            <a:r>
              <a:rPr lang="en-SG" sz="1600" dirty="0">
                <a:latin typeface="Palatino Linotype" panose="02040502050505030304" pitchFamily="18" charset="0"/>
              </a:rPr>
              <a:t>Schneider, F. &amp; </a:t>
            </a:r>
            <a:r>
              <a:rPr lang="en-SG" sz="1600" dirty="0" err="1">
                <a:latin typeface="Palatino Linotype" panose="02040502050505030304" pitchFamily="18" charset="0"/>
              </a:rPr>
              <a:t>Enste</a:t>
            </a:r>
            <a:r>
              <a:rPr lang="en-SG" sz="1600" dirty="0">
                <a:latin typeface="Palatino Linotype" panose="02040502050505030304" pitchFamily="18" charset="0"/>
              </a:rPr>
              <a:t>, D. (2002) </a:t>
            </a:r>
            <a:r>
              <a:rPr lang="en-SG" sz="1600" i="1" dirty="0">
                <a:latin typeface="Palatino Linotype" panose="02040502050505030304" pitchFamily="18" charset="0"/>
              </a:rPr>
              <a:t>Hiding In The Shadows: The Growth of the Underground Economy</a:t>
            </a:r>
            <a:r>
              <a:rPr lang="en-SG" sz="1600" dirty="0">
                <a:latin typeface="Palatino Linotype" panose="02040502050505030304" pitchFamily="18" charset="0"/>
              </a:rPr>
              <a:t>, IMF Economic Issues No. 30, </a:t>
            </a:r>
            <a:r>
              <a:rPr lang="en-GB" sz="1600" dirty="0">
                <a:latin typeface="Palatino Linotype" panose="02040502050505030304" pitchFamily="18" charset="0"/>
              </a:rPr>
              <a:t>Washington DC: International Monetary Fund.</a:t>
            </a:r>
          </a:p>
          <a:p>
            <a:pPr marL="0" indent="0">
              <a:buNone/>
            </a:pPr>
            <a:r>
              <a:rPr lang="en-GB" sz="1600" dirty="0">
                <a:latin typeface="Palatino Linotype" panose="02040502050505030304" pitchFamily="18" charset="0"/>
              </a:rPr>
              <a:t>The Treasury (2017) </a:t>
            </a:r>
            <a:r>
              <a:rPr lang="en-GB" sz="1600" i="1" dirty="0">
                <a:latin typeface="Palatino Linotype" panose="02040502050505030304" pitchFamily="18" charset="0"/>
              </a:rPr>
              <a:t>Black Economy Taskforce Final Report,</a:t>
            </a:r>
            <a:r>
              <a:rPr lang="en-GB" sz="1600" dirty="0">
                <a:latin typeface="Palatino Linotype" panose="02040502050505030304" pitchFamily="18" charset="0"/>
              </a:rPr>
              <a:t> Canberra: The Treasury, Commonwealth of Australia.</a:t>
            </a:r>
          </a:p>
        </p:txBody>
      </p:sp>
    </p:spTree>
    <p:extLst>
      <p:ext uri="{BB962C8B-B14F-4D97-AF65-F5344CB8AC3E}">
        <p14:creationId xmlns:p14="http://schemas.microsoft.com/office/powerpoint/2010/main" val="57206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What Is The </a:t>
            </a:r>
            <a:r>
              <a:rPr lang="en-AU" dirty="0">
                <a:solidFill>
                  <a:srgbClr val="000000"/>
                </a:solidFill>
                <a:latin typeface="Palatino Linotype" panose="02040502050505030304" pitchFamily="18" charset="0"/>
              </a:rPr>
              <a:t>Shadow Economy</a:t>
            </a:r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latin typeface="Palatino Linotype" panose="02040502050505030304" pitchFamily="18" charset="0"/>
              </a:rPr>
              <a:t>Multiple different definitions exist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Unreported economic activities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“Economic activities (whether legal or illegal) which required to be reported but are not”(OECD 2017: 9)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I</a:t>
            </a:r>
            <a:r>
              <a:rPr lang="en-GB" sz="1800" dirty="0" err="1">
                <a:latin typeface="Palatino Linotype" panose="02040502050505030304" pitchFamily="18" charset="0"/>
              </a:rPr>
              <a:t>llicit</a:t>
            </a:r>
            <a:r>
              <a:rPr lang="en-GB" sz="1800" dirty="0">
                <a:latin typeface="Palatino Linotype" panose="02040502050505030304" pitchFamily="18" charset="0"/>
              </a:rPr>
              <a:t> money-making activities that essentially occur “off the books”</a:t>
            </a:r>
          </a:p>
          <a:p>
            <a:r>
              <a:rPr lang="en-GB" sz="1800" dirty="0">
                <a:latin typeface="Palatino Linotype" panose="02040502050505030304" pitchFamily="18" charset="0"/>
              </a:rPr>
              <a:t>Out of sight and awareness by regulators, policymakers, administrators, tax collectors and statisticians</a:t>
            </a:r>
          </a:p>
          <a:p>
            <a:r>
              <a:rPr lang="en-GB" sz="1800" dirty="0">
                <a:latin typeface="Palatino Linotype" panose="02040502050505030304" pitchFamily="18" charset="0"/>
              </a:rPr>
              <a:t>Includes both legitimate legal economic activities (should be reported but are not), as well as illegal behaviour </a:t>
            </a:r>
          </a:p>
          <a:p>
            <a:endParaRPr lang="en-SG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SG" sz="1800" dirty="0">
                <a:latin typeface="Palatino Linotype" panose="02040502050505030304" pitchFamily="18" charset="0"/>
              </a:rPr>
              <a:t>But </a:t>
            </a:r>
            <a:r>
              <a:rPr lang="en-SG" sz="1800" i="1" u="sng" dirty="0">
                <a:latin typeface="Palatino Linotype" panose="02040502050505030304" pitchFamily="18" charset="0"/>
              </a:rPr>
              <a:t>does not </a:t>
            </a:r>
            <a:r>
              <a:rPr lang="en-SG" sz="1800" dirty="0">
                <a:latin typeface="Palatino Linotype" panose="02040502050505030304" pitchFamily="18" charset="0"/>
              </a:rPr>
              <a:t>cover voluntary work, charitable activities, DIY</a:t>
            </a:r>
            <a:endParaRPr lang="en-GB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</p:spTree>
    <p:extLst>
      <p:ext uri="{BB962C8B-B14F-4D97-AF65-F5344CB8AC3E}">
        <p14:creationId xmlns:p14="http://schemas.microsoft.com/office/powerpoint/2010/main" val="120019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Typical Underground Economy</a:t>
            </a:r>
            <a:r>
              <a:rPr lang="en-A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20000"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Employer fraud (wage theft)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Unregistered businesses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Unreported business earnings (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“cash jobs” or “mates rates”)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Unreported employment earnings (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illegal immigrants)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Fake/inflated invoices &amp; receipts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Phoenix companies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Smuggling (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illicit tobacco)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Illegal drug manufacturing, distribution &amp; sales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Trade in stolen goods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Tax ghosts (never register with ATO)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Identity fraud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Use of barter and cryptocurrencies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Prostitution &amp; gambling (where illegal)</a:t>
            </a:r>
          </a:p>
          <a:p>
            <a:pPr marL="0" indent="0">
              <a:buNone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Source: OECD (2017) </a:t>
            </a:r>
            <a:r>
              <a:rPr lang="en-GB" sz="1100" i="1" u="sng" dirty="0">
                <a:latin typeface="Arial" panose="020B0604020202020204" pitchFamily="34" charset="0"/>
                <a:cs typeface="Arial" panose="020B0604020202020204" pitchFamily="34" charset="0"/>
              </a:rPr>
              <a:t>Shining Light On The Shadow Economy: Opportunities and Threats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, Paris: OECD, pp.10-11.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40" y="336181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Also often known as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476"/>
            <a:ext cx="7886700" cy="4636487"/>
          </a:xfrm>
        </p:spPr>
        <p:txBody>
          <a:bodyPr/>
          <a:lstStyle/>
          <a:p>
            <a:r>
              <a:rPr lang="en-AU" sz="2400" dirty="0">
                <a:latin typeface="Palatino Linotype" panose="02040502050505030304" pitchFamily="18" charset="0"/>
              </a:rPr>
              <a:t>Cash economy</a:t>
            </a:r>
          </a:p>
          <a:p>
            <a:r>
              <a:rPr lang="en-AU" sz="2400" dirty="0">
                <a:latin typeface="Palatino Linotype" panose="02040502050505030304" pitchFamily="18" charset="0"/>
              </a:rPr>
              <a:t>Black economy</a:t>
            </a:r>
          </a:p>
          <a:p>
            <a:r>
              <a:rPr lang="en-AU" sz="2400" dirty="0">
                <a:latin typeface="Palatino Linotype" panose="02040502050505030304" pitchFamily="18" charset="0"/>
              </a:rPr>
              <a:t>Parallel economy</a:t>
            </a:r>
          </a:p>
          <a:p>
            <a:r>
              <a:rPr lang="en-AU" sz="2400" dirty="0">
                <a:latin typeface="Palatino Linotype" panose="02040502050505030304" pitchFamily="18" charset="0"/>
              </a:rPr>
              <a:t>Grey economy</a:t>
            </a:r>
          </a:p>
          <a:p>
            <a:r>
              <a:rPr lang="en-AU" sz="2400" dirty="0">
                <a:latin typeface="Palatino Linotype" panose="02040502050505030304" pitchFamily="18" charset="0"/>
              </a:rPr>
              <a:t>Underground economy</a:t>
            </a:r>
          </a:p>
          <a:p>
            <a:r>
              <a:rPr lang="en-AU" sz="2400" dirty="0">
                <a:latin typeface="Palatino Linotype" panose="02040502050505030304" pitchFamily="18" charset="0"/>
              </a:rPr>
              <a:t>Hidden economy</a:t>
            </a:r>
          </a:p>
          <a:p>
            <a:r>
              <a:rPr lang="en-AU" sz="2400" dirty="0">
                <a:latin typeface="Palatino Linotype" panose="02040502050505030304" pitchFamily="18" charset="0"/>
              </a:rPr>
              <a:t>Non-observed economy</a:t>
            </a:r>
          </a:p>
          <a:p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11" y="1731019"/>
            <a:ext cx="27146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36" y="47497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1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>
                <a:latin typeface="Palatino Linotype" panose="02040502050505030304" pitchFamily="18" charset="0"/>
              </a:rPr>
              <a:t>Lowers government revenue (tax)</a:t>
            </a:r>
          </a:p>
          <a:p>
            <a:r>
              <a:rPr lang="en-AU" sz="2000" dirty="0">
                <a:latin typeface="Palatino Linotype" panose="02040502050505030304" pitchFamily="18" charset="0"/>
              </a:rPr>
              <a:t>…. = others pay more tax</a:t>
            </a:r>
          </a:p>
          <a:p>
            <a:r>
              <a:rPr lang="en-AU" sz="2000" dirty="0">
                <a:latin typeface="Palatino Linotype" panose="02040502050505030304" pitchFamily="18" charset="0"/>
              </a:rPr>
              <a:t>… = reduced government services to the public</a:t>
            </a:r>
          </a:p>
          <a:p>
            <a:r>
              <a:rPr lang="en-AU" sz="2000" dirty="0">
                <a:latin typeface="Palatino Linotype" panose="02040502050505030304" pitchFamily="18" charset="0"/>
              </a:rPr>
              <a:t>Unfair competition to small legitimate businesses</a:t>
            </a:r>
          </a:p>
          <a:p>
            <a:r>
              <a:rPr lang="en-AU" sz="2000" dirty="0">
                <a:latin typeface="Palatino Linotype" panose="02040502050505030304" pitchFamily="18" charset="0"/>
              </a:rPr>
              <a:t>Put consumers at risk</a:t>
            </a:r>
          </a:p>
          <a:p>
            <a:r>
              <a:rPr lang="en-AU" sz="2000" dirty="0">
                <a:latin typeface="Palatino Linotype" panose="02040502050505030304" pitchFamily="18" charset="0"/>
              </a:rPr>
              <a:t>Worker exploitation</a:t>
            </a:r>
          </a:p>
          <a:p>
            <a:r>
              <a:rPr lang="en-AU" sz="2000" dirty="0">
                <a:latin typeface="Palatino Linotype" panose="02040502050505030304" pitchFamily="18" charset="0"/>
              </a:rPr>
              <a:t>Supports other serious crimes (people </a:t>
            </a:r>
          </a:p>
          <a:p>
            <a:pPr marL="0" indent="0">
              <a:buNone/>
            </a:pPr>
            <a:r>
              <a:rPr lang="en-AU" sz="2000" dirty="0">
                <a:latin typeface="Palatino Linotype" panose="02040502050505030304" pitchFamily="18" charset="0"/>
              </a:rPr>
              <a:t>trafficking, money laundering, organised crime)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10" y="3884141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5735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486150" y="55435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3050" y="1885950"/>
            <a:ext cx="5829300" cy="3086100"/>
          </a:xfrm>
          <a:noFill/>
        </p:spPr>
        <p:txBody>
          <a:bodyPr vert="horz" lIns="67866" tIns="33338" rIns="67866" bIns="33338" rtlCol="0">
            <a:normAutofit/>
          </a:bodyPr>
          <a:lstStyle/>
          <a:p>
            <a:pPr eaLnBrk="1" hangingPunct="1">
              <a:buFontTx/>
              <a:buNone/>
            </a:pPr>
            <a:r>
              <a:rPr lang="en-AU" altLang="en-US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614921" y="4790975"/>
            <a:ext cx="1577945" cy="1523494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endParaRPr lang="en-AU" altLang="en-US" sz="12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AU" altLang="en-US" sz="1200" b="1" dirty="0">
                <a:solidFill>
                  <a:prstClr val="black"/>
                </a:solidFill>
              </a:rPr>
              <a:t>High Profits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2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Make more $</a:t>
            </a:r>
          </a:p>
          <a:p>
            <a:pPr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More “take home” income than under licit systems</a:t>
            </a:r>
          </a:p>
          <a:p>
            <a:pPr algn="ctr">
              <a:spcBef>
                <a:spcPct val="0"/>
              </a:spcBef>
              <a:defRPr/>
            </a:pPr>
            <a:endParaRPr lang="en-AU" altLang="en-US" sz="1500" dirty="0">
              <a:solidFill>
                <a:prstClr val="black"/>
              </a:solidFill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185437" y="5010267"/>
            <a:ext cx="2571896" cy="137345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n-AU" altLang="en-US" sz="675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AU" altLang="en-US" sz="1200" b="1" dirty="0">
                <a:solidFill>
                  <a:prstClr val="black"/>
                </a:solidFill>
              </a:rPr>
              <a:t>Low Risk Of Being Caught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2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Weak compliance/enforcement systems</a:t>
            </a:r>
          </a:p>
          <a:p>
            <a:pPr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Low chance of being audited</a:t>
            </a:r>
          </a:p>
          <a:p>
            <a:pPr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No or low penalties</a:t>
            </a:r>
          </a:p>
          <a:p>
            <a:pPr algn="ctr">
              <a:spcBef>
                <a:spcPct val="0"/>
              </a:spcBef>
              <a:defRPr/>
            </a:pPr>
            <a:endParaRPr lang="en-AU" altLang="en-US" sz="1050" dirty="0">
              <a:solidFill>
                <a:prstClr val="black"/>
              </a:solidFill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6290734" y="4736345"/>
            <a:ext cx="2209800" cy="133882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AU" altLang="en-US" sz="1500" b="1" dirty="0">
                <a:solidFill>
                  <a:prstClr val="black"/>
                </a:solidFill>
              </a:rPr>
              <a:t> </a:t>
            </a:r>
            <a:r>
              <a:rPr lang="en-AU" altLang="en-US" sz="1200" b="1" dirty="0">
                <a:solidFill>
                  <a:prstClr val="black"/>
                </a:solidFill>
              </a:rPr>
              <a:t>“Everyone Else Does It”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AU" altLang="en-US" sz="1350" b="1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Believe others are getting away with it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Corruption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Community acceptance/support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AU" altLang="en-US" sz="1050" dirty="0">
              <a:solidFill>
                <a:prstClr val="black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77491" y="2647491"/>
            <a:ext cx="34910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AU" sz="3200" dirty="0">
                <a:solidFill>
                  <a:srgbClr val="990000"/>
                </a:solidFill>
                <a:latin typeface="Palatino Linotype" panose="02040502050505030304" pitchFamily="18" charset="0"/>
              </a:rPr>
              <a:t>Why Do Individuals Participate In The BE?</a:t>
            </a:r>
            <a:endParaRPr lang="en-AU" altLang="en-US" sz="3200" b="1" dirty="0">
              <a:solidFill>
                <a:prstClr val="black"/>
              </a:solidFill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355600" y="537387"/>
            <a:ext cx="2209800" cy="140807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endParaRPr lang="en-AU" altLang="en-US" sz="6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AU" altLang="en-US" sz="1200" b="1" dirty="0">
                <a:solidFill>
                  <a:prstClr val="black"/>
                </a:solidFill>
              </a:rPr>
              <a:t>Ignorance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350" b="1" dirty="0">
              <a:solidFill>
                <a:prstClr val="black"/>
              </a:solidFill>
            </a:endParaRPr>
          </a:p>
          <a:p>
            <a:pPr marL="64294" indent="-64294"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Don’t realise that income must be declared</a:t>
            </a:r>
          </a:p>
          <a:p>
            <a:pPr marL="64294" indent="-64294"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Can be unclear in some parts of tax and labour laws</a:t>
            </a:r>
          </a:p>
          <a:p>
            <a:pPr marL="64294" indent="-64294" algn="ctr">
              <a:spcBef>
                <a:spcPct val="0"/>
              </a:spcBef>
              <a:defRPr/>
            </a:pPr>
            <a:endParaRPr lang="en-AU" altLang="en-US" sz="1050" dirty="0">
              <a:solidFill>
                <a:prstClr val="black"/>
              </a:solidFill>
            </a:endParaRP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3429331" y="1010490"/>
            <a:ext cx="2011465" cy="117724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endParaRPr lang="en-AU" altLang="en-US" sz="12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AU" altLang="en-US" sz="1200" b="1" dirty="0">
                <a:solidFill>
                  <a:prstClr val="black"/>
                </a:solidFill>
              </a:rPr>
              <a:t>Tax &amp; Regulatory Burden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500" b="1" dirty="0">
              <a:solidFill>
                <a:prstClr val="black"/>
              </a:solidFill>
            </a:endParaRPr>
          </a:p>
          <a:p>
            <a:pPr marL="135731" indent="-135731" algn="ctr">
              <a:spcBef>
                <a:spcPct val="0"/>
              </a:spcBef>
              <a:defRPr/>
            </a:pPr>
            <a:r>
              <a:rPr lang="en-US" altLang="en-US" sz="1050" dirty="0">
                <a:solidFill>
                  <a:prstClr val="black"/>
                </a:solidFill>
              </a:rPr>
              <a:t>Tax, wage bill is too great</a:t>
            </a:r>
          </a:p>
          <a:p>
            <a:pPr marL="135731" indent="-135731" algn="ctr">
              <a:spcBef>
                <a:spcPct val="0"/>
              </a:spcBef>
              <a:defRPr/>
            </a:pPr>
            <a:r>
              <a:rPr lang="en-US" altLang="en-US" sz="1050" dirty="0">
                <a:solidFill>
                  <a:prstClr val="black"/>
                </a:solidFill>
              </a:rPr>
              <a:t>Too many rules to follow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050" dirty="0">
              <a:solidFill>
                <a:prstClr val="black"/>
              </a:solidFill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6398650" y="942309"/>
            <a:ext cx="2062696" cy="13849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endParaRPr lang="en-AU" altLang="en-US" sz="105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AU" altLang="en-US" sz="1050" b="1" dirty="0">
                <a:solidFill>
                  <a:prstClr val="black"/>
                </a:solidFill>
              </a:rPr>
              <a:t>Excluded Groups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050" b="1" dirty="0">
              <a:solidFill>
                <a:prstClr val="black"/>
              </a:soli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  <a:p>
            <a:pPr marL="171450" indent="-171450"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Illegal migrants, social security recipients, </a:t>
            </a:r>
            <a:r>
              <a:rPr lang="en-AU" altLang="en-US" sz="1050" dirty="0" err="1">
                <a:solidFill>
                  <a:prstClr val="black"/>
                </a:solidFill>
              </a:rPr>
              <a:t>etc</a:t>
            </a:r>
            <a:endParaRPr lang="en-AU" altLang="en-US" sz="105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AU" altLang="en-US" sz="1050" dirty="0">
                <a:solidFill>
                  <a:prstClr val="black"/>
                </a:solidFill>
              </a:rPr>
              <a:t> Unable to work in conventional jobs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050" b="1" dirty="0">
              <a:solidFill>
                <a:prstClr val="black"/>
              </a:solidFill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6877005" y="2872758"/>
            <a:ext cx="1682795" cy="109645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n-AU" altLang="en-US" sz="675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AU" altLang="en-US" sz="1200" b="1" dirty="0">
                <a:solidFill>
                  <a:prstClr val="black"/>
                </a:solidFill>
              </a:rPr>
              <a:t>Opportunity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AU" altLang="en-US" sz="1200" b="1" dirty="0">
              <a:solidFill>
                <a:prstClr val="black"/>
              </a:solidFill>
            </a:endParaRPr>
          </a:p>
          <a:p>
            <a:pPr marL="171450" indent="-171450" algn="ctr" defTabSz="740569">
              <a:spcBef>
                <a:spcPct val="0"/>
              </a:spcBef>
              <a:defRPr/>
            </a:pPr>
            <a:r>
              <a:rPr lang="en-AU" altLang="en-US" sz="1200" dirty="0">
                <a:solidFill>
                  <a:prstClr val="black"/>
                </a:solidFill>
              </a:rPr>
              <a:t>Is it easy to cheat the system?</a:t>
            </a:r>
          </a:p>
          <a:p>
            <a:pPr marL="171450" indent="-171450" algn="ctr" defTabSz="740569">
              <a:spcBef>
                <a:spcPct val="0"/>
              </a:spcBef>
              <a:defRPr/>
            </a:pPr>
            <a:endParaRPr lang="en-AU" altLang="en-US" sz="10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064" y="2768659"/>
            <a:ext cx="2375455" cy="11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 autoUpdateAnimBg="0"/>
      <p:bldP spid="186374" grpId="0" animBg="1" autoUpdateAnimBg="0"/>
      <p:bldP spid="186375" grpId="0" animBg="1" autoUpdateAnimBg="0"/>
      <p:bldP spid="186377" grpId="0" animBg="1" autoUpdateAnimBg="0"/>
      <p:bldP spid="186378" grpId="0" animBg="1" autoUpdateAnimBg="0"/>
      <p:bldP spid="186379" grpId="0" animBg="1" autoUpdateAnimBg="0"/>
      <p:bldP spid="18638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229350" cy="1325563"/>
          </a:xfrm>
        </p:spPr>
        <p:txBody>
          <a:bodyPr>
            <a:normAutofit/>
          </a:bodyPr>
          <a:lstStyle/>
          <a:p>
            <a:pPr algn="ctr"/>
            <a:r>
              <a:rPr lang="en-AU" sz="4000" dirty="0">
                <a:solidFill>
                  <a:srgbClr val="990000"/>
                </a:solidFill>
                <a:latin typeface="Palatino Linotype" panose="02040502050505030304" pitchFamily="18" charset="0"/>
              </a:rPr>
              <a:t>The Grey Economy Can Also Have Positive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Much black money becomes white: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About 2/3 of BE income is immediately spent in the official economy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A positive stimulus on the formal/legitimate economy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Jobs and wealth are created: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In developing countries, often only way to earn a livelihood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But no wealth is shared with the public (government)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Many underground operators move to the legitimate arena: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When opportunity arises and legal incomes increase (</a:t>
            </a:r>
            <a:r>
              <a:rPr lang="en-AU" sz="1800" dirty="0" err="1">
                <a:latin typeface="Palatino Linotype" panose="02040502050505030304" pitchFamily="18" charset="0"/>
              </a:rPr>
              <a:t>ie</a:t>
            </a:r>
            <a:r>
              <a:rPr lang="en-AU" sz="1800" dirty="0">
                <a:latin typeface="Palatino Linotype" panose="02040502050505030304" pitchFamily="18" charset="0"/>
              </a:rPr>
              <a:t> Canada)</a:t>
            </a:r>
          </a:p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SG" sz="900" i="1" dirty="0">
                <a:latin typeface="Palatino Linotype" panose="02040502050505030304" pitchFamily="18" charset="0"/>
              </a:rPr>
              <a:t>Source: Schneider, Friedrich and </a:t>
            </a:r>
            <a:r>
              <a:rPr lang="en-SG" sz="900" i="1" dirty="0" err="1">
                <a:latin typeface="Palatino Linotype" panose="02040502050505030304" pitchFamily="18" charset="0"/>
              </a:rPr>
              <a:t>Enste</a:t>
            </a:r>
            <a:r>
              <a:rPr lang="en-SG" sz="900" i="1" dirty="0">
                <a:latin typeface="Palatino Linotype" panose="02040502050505030304" pitchFamily="18" charset="0"/>
              </a:rPr>
              <a:t>, Dominik (2002) </a:t>
            </a:r>
            <a:r>
              <a:rPr lang="en-SG" sz="900" i="1" u="sng" dirty="0">
                <a:latin typeface="Palatino Linotype" panose="02040502050505030304" pitchFamily="18" charset="0"/>
              </a:rPr>
              <a:t>Hiding In The Shadows: The Growth of the Underground Economy</a:t>
            </a:r>
            <a:r>
              <a:rPr lang="en-SG" sz="900" i="1" dirty="0">
                <a:latin typeface="Palatino Linotype" panose="02040502050505030304" pitchFamily="18" charset="0"/>
              </a:rPr>
              <a:t>, IMF Economic Issues No. 30, Washington DC: IMF, p.2.</a:t>
            </a:r>
            <a:endParaRPr lang="en-AU" sz="9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9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68A18-9B81-41F2-82C7-2D89EE00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172" y="0"/>
            <a:ext cx="1975114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4860-ED24-4C98-AD77-D73D2CE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81270" cy="102340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990000"/>
                </a:solidFill>
                <a:latin typeface="Palatino Linotype" panose="02040502050505030304" pitchFamily="18" charset="0"/>
              </a:rPr>
              <a:t>How Can We Measure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7856-BD54-40C9-9562-A8F95E5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534"/>
            <a:ext cx="7886700" cy="51934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1800" dirty="0">
                <a:latin typeface="Palatino Linotype" panose="02040502050505030304" pitchFamily="18" charset="0"/>
              </a:rPr>
              <a:t>Difficult; no universal standard method or definition used </a:t>
            </a:r>
          </a:p>
          <a:p>
            <a:pPr marL="0" indent="0">
              <a:buNone/>
            </a:pPr>
            <a:endParaRPr lang="en-AU" sz="1800" dirty="0">
              <a:solidFill>
                <a:srgbClr val="99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AU" sz="1800" dirty="0">
                <a:solidFill>
                  <a:srgbClr val="990000"/>
                </a:solidFill>
                <a:latin typeface="Palatino Linotype" panose="02040502050505030304" pitchFamily="18" charset="0"/>
              </a:rPr>
              <a:t>Direct approaches: 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Interview members of the public (informal work, informal buying/selling)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Interview company managers (business turnover, wages reporting)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Undertake tax audits</a:t>
            </a:r>
          </a:p>
          <a:p>
            <a:pPr marL="0" indent="0">
              <a:buNone/>
            </a:pPr>
            <a:endParaRPr lang="en-AU" sz="1800" dirty="0">
              <a:solidFill>
                <a:srgbClr val="99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AU" sz="1800" dirty="0">
                <a:solidFill>
                  <a:srgbClr val="990000"/>
                </a:solidFill>
                <a:latin typeface="Palatino Linotype" panose="02040502050505030304" pitchFamily="18" charset="0"/>
              </a:rPr>
              <a:t>Measuring discrepancies: 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Between GDP income &amp; expenditure 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Between official &amp; actual labour force size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Between estimated &amp; actual tax collection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Demand for currency (cash) &amp; GDP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Usage of physical inputs (</a:t>
            </a:r>
            <a:r>
              <a:rPr lang="en-AU" sz="1800" dirty="0" err="1">
                <a:latin typeface="Palatino Linotype" panose="02040502050505030304" pitchFamily="18" charset="0"/>
              </a:rPr>
              <a:t>ie</a:t>
            </a:r>
            <a:r>
              <a:rPr lang="en-AU" sz="1800" dirty="0">
                <a:latin typeface="Palatino Linotype" panose="02040502050505030304" pitchFamily="18" charset="0"/>
              </a:rPr>
              <a:t> electricity)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Night lights (energy)</a:t>
            </a:r>
          </a:p>
          <a:p>
            <a:r>
              <a:rPr lang="en-AU" sz="1800" dirty="0">
                <a:latin typeface="Palatino Linotype" panose="02040502050505030304" pitchFamily="18" charset="0"/>
              </a:rPr>
              <a:t>Waste water (drugs)</a:t>
            </a:r>
          </a:p>
          <a:p>
            <a:endParaRPr lang="en-AU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SG" sz="1000" i="1" dirty="0">
                <a:latin typeface="Palatino Linotype" panose="02040502050505030304" pitchFamily="18" charset="0"/>
              </a:rPr>
              <a:t>Sources: Schneider, Friedrich and </a:t>
            </a:r>
            <a:r>
              <a:rPr lang="en-SG" sz="1000" i="1" dirty="0" err="1">
                <a:latin typeface="Palatino Linotype" panose="02040502050505030304" pitchFamily="18" charset="0"/>
              </a:rPr>
              <a:t>Enste</a:t>
            </a:r>
            <a:r>
              <a:rPr lang="en-SG" sz="1000" i="1" dirty="0">
                <a:latin typeface="Palatino Linotype" panose="02040502050505030304" pitchFamily="18" charset="0"/>
              </a:rPr>
              <a:t>, Dominik (2002) </a:t>
            </a:r>
            <a:r>
              <a:rPr lang="en-SG" sz="1000" i="1" u="sng" dirty="0">
                <a:latin typeface="Palatino Linotype" panose="02040502050505030304" pitchFamily="18" charset="0"/>
              </a:rPr>
              <a:t>Hiding In The Shadows: The Growth of the Underground Economy</a:t>
            </a:r>
            <a:r>
              <a:rPr lang="en-SG" sz="1000" i="1" dirty="0">
                <a:latin typeface="Palatino Linotype" panose="02040502050505030304" pitchFamily="18" charset="0"/>
              </a:rPr>
              <a:t>, IMF Economic Issues No. 30, Washington DC: IMF, p.2; </a:t>
            </a:r>
            <a:r>
              <a:rPr lang="en-GB" sz="1000" i="1" dirty="0">
                <a:latin typeface="Palatino Linotype" panose="02040502050505030304" pitchFamily="18" charset="0"/>
              </a:rPr>
              <a:t>Medina, Leandro &amp; Schneider, Friedrich (2018) </a:t>
            </a:r>
            <a:r>
              <a:rPr lang="en-GB" sz="1000" i="1" u="sng" dirty="0">
                <a:latin typeface="Palatino Linotype" panose="02040502050505030304" pitchFamily="18" charset="0"/>
              </a:rPr>
              <a:t>Shadow Economies Around the World: What Did We Learn Over the Last 20 Years?, </a:t>
            </a:r>
            <a:r>
              <a:rPr lang="en-GB" sz="1000" i="1" dirty="0">
                <a:latin typeface="Palatino Linotype" panose="02040502050505030304" pitchFamily="18" charset="0"/>
              </a:rPr>
              <a:t>IMF Working Paper WP/18/17, Washington DC: International Monetary Fund.</a:t>
            </a:r>
          </a:p>
          <a:p>
            <a:pPr marL="0" indent="0">
              <a:buNone/>
            </a:pPr>
            <a:endParaRPr lang="en-AU" sz="10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AU" sz="18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1" y="2742828"/>
            <a:ext cx="2134870" cy="1214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107AA-07B0-4272-A36C-7CDF71A0D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20" y="139941"/>
            <a:ext cx="3150870" cy="183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00D58-FB6D-41DB-98E5-898622EAF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20" y="4115172"/>
            <a:ext cx="315087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40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CCC BRAND 2013 Blank Powerpoint Template_01">
  <a:themeElements>
    <a:clrScheme name="ACCC">
      <a:dk1>
        <a:sysClr val="windowText" lastClr="000000"/>
      </a:dk1>
      <a:lt1>
        <a:sysClr val="window" lastClr="FFFFFF"/>
      </a:lt1>
      <a:dk2>
        <a:srgbClr val="2F3D4A"/>
      </a:dk2>
      <a:lt2>
        <a:srgbClr val="D5D6D2"/>
      </a:lt2>
      <a:accent1>
        <a:srgbClr val="00759E"/>
      </a:accent1>
      <a:accent2>
        <a:srgbClr val="491E69"/>
      </a:accent2>
      <a:accent3>
        <a:srgbClr val="7AA0B9"/>
      </a:accent3>
      <a:accent4>
        <a:srgbClr val="1B2F6F"/>
      </a:accent4>
      <a:accent5>
        <a:srgbClr val="4BACC6"/>
      </a:accent5>
      <a:accent6>
        <a:srgbClr val="DC50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CCC TEMPLATE - No graphics">
  <a:themeElements>
    <a:clrScheme name="ACCC">
      <a:dk1>
        <a:sysClr val="windowText" lastClr="000000"/>
      </a:dk1>
      <a:lt1>
        <a:sysClr val="window" lastClr="FFFFFF"/>
      </a:lt1>
      <a:dk2>
        <a:srgbClr val="2F3D4A"/>
      </a:dk2>
      <a:lt2>
        <a:srgbClr val="D5D6D2"/>
      </a:lt2>
      <a:accent1>
        <a:srgbClr val="00759E"/>
      </a:accent1>
      <a:accent2>
        <a:srgbClr val="491E69"/>
      </a:accent2>
      <a:accent3>
        <a:srgbClr val="7AA0B9"/>
      </a:accent3>
      <a:accent4>
        <a:srgbClr val="1B2F6F"/>
      </a:accent4>
      <a:accent5>
        <a:srgbClr val="4BACC6"/>
      </a:accent5>
      <a:accent6>
        <a:srgbClr val="DC50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920149AE2924787D7656C0AF6B043" ma:contentTypeVersion="12" ma:contentTypeDescription="Create a new document." ma:contentTypeScope="" ma:versionID="2aa632512ce79c98794b8a0ffdedef36">
  <xsd:schema xmlns:xsd="http://www.w3.org/2001/XMLSchema" xmlns:xs="http://www.w3.org/2001/XMLSchema" xmlns:p="http://schemas.microsoft.com/office/2006/metadata/properties" xmlns:ns2="d70eecab-fbb3-4c13-b6fa-6a2ad89e9169" xmlns:ns3="3d3264e4-1470-49d9-b9df-f8b9ceacfd13" targetNamespace="http://schemas.microsoft.com/office/2006/metadata/properties" ma:root="true" ma:fieldsID="3bd0123d90b6f2d1f57fd1946469a3a8" ns2:_="" ns3:_="">
    <xsd:import namespace="d70eecab-fbb3-4c13-b6fa-6a2ad89e9169"/>
    <xsd:import namespace="3d3264e4-1470-49d9-b9df-f8b9ceacfd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eecab-fbb3-4c13-b6fa-6a2ad89e9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64e4-1470-49d9-b9df-f8b9ceacfd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A5912-B196-4ECA-A9C3-9636AA308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eecab-fbb3-4c13-b6fa-6a2ad89e9169"/>
    <ds:schemaRef ds:uri="3d3264e4-1470-49d9-b9df-f8b9ceacf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E6C743-DCDC-4D7B-9FA1-87460269EA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AAE1C-D7A2-4116-8A25-5D812C4CA8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2129</Words>
  <Application>Microsoft Office PowerPoint</Application>
  <PresentationFormat>On-screen Show (4:3)</PresentationFormat>
  <Paragraphs>314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Lucida Fax</vt:lpstr>
      <vt:lpstr>Palatino Linotype</vt:lpstr>
      <vt:lpstr>Times New Roman</vt:lpstr>
      <vt:lpstr>1_Custom Design</vt:lpstr>
      <vt:lpstr>1_Office Theme</vt:lpstr>
      <vt:lpstr>ACCC BRAND 2013 Blank Powerpoint Template_01</vt:lpstr>
      <vt:lpstr>ACCC TEMPLATE - No graphics</vt:lpstr>
      <vt:lpstr>PowerPoint Presentation</vt:lpstr>
      <vt:lpstr>Overview</vt:lpstr>
      <vt:lpstr>What Is The Shadow Economy?</vt:lpstr>
      <vt:lpstr>Typical Underground Economy Activities</vt:lpstr>
      <vt:lpstr>Also often known as … </vt:lpstr>
      <vt:lpstr>Why Does It Matter?</vt:lpstr>
      <vt:lpstr>PowerPoint Presentation</vt:lpstr>
      <vt:lpstr>The Grey Economy Can Also Have Positive Effects</vt:lpstr>
      <vt:lpstr>How Can We Measure It?</vt:lpstr>
      <vt:lpstr>Different Economies Have Very Different Levels of BE Activity</vt:lpstr>
      <vt:lpstr>International Comparisons</vt:lpstr>
      <vt:lpstr>Best (and worst) Global Performers, 1991-2015</vt:lpstr>
      <vt:lpstr>Global Trends &amp; Evidence</vt:lpstr>
      <vt:lpstr>Cultural Views &amp; Differences Also Matter</vt:lpstr>
      <vt:lpstr>How Big Is Australia’s Black Economy? </vt:lpstr>
      <vt:lpstr>Recent Australian Initiatives</vt:lpstr>
      <vt:lpstr>What Next in Australia?</vt:lpstr>
      <vt:lpstr>Did You Know?</vt:lpstr>
      <vt:lpstr>What Do We Use Our Cash For?</vt:lpstr>
      <vt:lpstr>Not All Outcomes Are Predictable…</vt:lpstr>
      <vt:lpstr>What Happens After Covid?</vt:lpstr>
      <vt:lpstr>What Happens After Covid?</vt:lpstr>
      <vt:lpstr>Useful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&amp; Professional Associations</dc:title>
  <dc:creator>Nadine White</dc:creator>
  <cp:lastModifiedBy>Tara Highet</cp:lastModifiedBy>
  <cp:revision>165</cp:revision>
  <dcterms:created xsi:type="dcterms:W3CDTF">2019-02-04T11:24:52Z</dcterms:created>
  <dcterms:modified xsi:type="dcterms:W3CDTF">2020-07-06T04:45:02Z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0x010100B98920149AE2924787D7656C0AF6B043</vt:lpwstr>
  </property>
</Properties>
</file>